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58" r:id="rId4"/>
    <p:sldId id="272" r:id="rId5"/>
    <p:sldId id="260" r:id="rId6"/>
    <p:sldId id="264" r:id="rId7"/>
    <p:sldId id="268" r:id="rId8"/>
    <p:sldId id="267" r:id="rId9"/>
    <p:sldId id="263" r:id="rId10"/>
    <p:sldId id="265" r:id="rId11"/>
    <p:sldId id="266" r:id="rId12"/>
  </p:sldIdLst>
  <p:sldSz cx="12192000" cy="6858000"/>
  <p:notesSz cx="6858000" cy="9144000"/>
  <p:embeddedFontLst>
    <p:embeddedFont>
      <p:font typeface="Domine" panose="02040503040403060204" pitchFamily="18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pen Sans ExtraBold" panose="020B0906030804020204" pitchFamily="3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0E3"/>
    <a:srgbClr val="00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D592-97B1-48C3-9279-C504AE76381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97164-F84C-45E8-BF2B-D7BAF415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7164-F84C-45E8-BF2B-D7BAF4159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7164-F84C-45E8-BF2B-D7BAF4159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7164-F84C-45E8-BF2B-D7BAF4159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71F7-41F4-425C-8778-524AF472C3A2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38C1-59DC-45D3-B2C0-486EB338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452" y="33727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MCLA</a:t>
            </a:r>
            <a:br>
              <a:rPr lang="en-US" sz="80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80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ATHLETICS</a:t>
            </a:r>
            <a:endParaRPr lang="en-US" sz="80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5260" y="-374"/>
            <a:ext cx="1830573" cy="1829175"/>
            <a:chOff x="10355260" y="-374"/>
            <a:chExt cx="1830573" cy="1829175"/>
          </a:xfrm>
        </p:grpSpPr>
        <p:pic>
          <p:nvPicPr>
            <p:cNvPr id="3" name="Picture 2" descr="green quarter circl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7" b="50014"/>
            <a:stretch/>
          </p:blipFill>
          <p:spPr bwMode="auto">
            <a:xfrm rot="10800000">
              <a:off x="11269856" y="0"/>
              <a:ext cx="91597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" name="Picture 8" descr="process blue wood quarter circ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7" b="49752"/>
            <a:stretch/>
          </p:blipFill>
          <p:spPr bwMode="auto">
            <a:xfrm rot="10800000">
              <a:off x="11270248" y="914401"/>
              <a:ext cx="91558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yellow quarter circl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7" t="50150" r="-2" b="1"/>
            <a:stretch/>
          </p:blipFill>
          <p:spPr bwMode="auto">
            <a:xfrm rot="5400000">
              <a:off x="10355072" y="-186"/>
              <a:ext cx="914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0" r="33147" b="46550"/>
          <a:stretch/>
        </p:blipFill>
        <p:spPr bwMode="auto">
          <a:xfrm>
            <a:off x="0" y="6122318"/>
            <a:ext cx="8444526" cy="7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0" y="2724872"/>
            <a:ext cx="4585566" cy="32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cess blue quarter circ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1" b="49791"/>
          <a:stretch/>
        </p:blipFill>
        <p:spPr bwMode="auto">
          <a:xfrm rot="16200000">
            <a:off x="817" y="-817"/>
            <a:ext cx="9127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 descr="light blue quarter cir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9" r="49929"/>
          <a:stretch/>
        </p:blipFill>
        <p:spPr bwMode="auto">
          <a:xfrm>
            <a:off x="933769" y="0"/>
            <a:ext cx="912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1022" r="915"/>
          <a:stretch/>
        </p:blipFill>
        <p:spPr>
          <a:xfrm>
            <a:off x="2244436" y="535709"/>
            <a:ext cx="7924800" cy="5659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69" y="5617647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2627" y="530003"/>
            <a:ext cx="104421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</a:t>
            </a:r>
            <a:r>
              <a:rPr lang="en-US" sz="88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US" sz="8000" dirty="0" smtClean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2800" dirty="0" smtClean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48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CONTACT US! </a:t>
            </a:r>
            <a:r>
              <a:rPr lang="en-US" sz="4800" dirty="0" smtClean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WWW.ATHLETICS.MCLA.EDU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en-US" sz="88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305993"/>
            <a:ext cx="12192000" cy="2537571"/>
          </a:xfrm>
          <a:prstGeom prst="rect">
            <a:avLst/>
          </a:prstGeom>
          <a:solidFill>
            <a:srgbClr val="008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91" y="4396243"/>
            <a:ext cx="917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Don’t forget to follow us on social 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6865" y="6105191"/>
            <a:ext cx="596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MCLA </a:t>
            </a:r>
            <a:r>
              <a:rPr lang="en-US" sz="2800" dirty="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Athletics</a:t>
            </a:r>
            <a:endParaRPr lang="en-US" sz="2800" dirty="0">
              <a:solidFill>
                <a:srgbClr val="FFC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7763" y="5250717"/>
            <a:ext cx="474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@</a:t>
            </a:r>
            <a:r>
              <a:rPr lang="en-US" sz="2800" dirty="0" err="1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MCLAAthletics</a:t>
            </a:r>
            <a:endParaRPr lang="en-US" sz="2800" dirty="0">
              <a:solidFill>
                <a:srgbClr val="FFC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2" name="Picture 8" descr="Image result for twitter facebook instagram log line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1D1D1B"/>
              </a:clrFrom>
              <a:clrTo>
                <a:srgbClr val="1D1D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3869" r="65127" b="68348"/>
          <a:stretch/>
        </p:blipFill>
        <p:spPr bwMode="auto">
          <a:xfrm>
            <a:off x="1011369" y="5967357"/>
            <a:ext cx="68607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twitter facebook instagram log line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D1D1B"/>
              </a:clrFrom>
              <a:clrTo>
                <a:srgbClr val="1D1D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8" t="3464" r="35677" b="68410"/>
          <a:stretch/>
        </p:blipFill>
        <p:spPr bwMode="auto">
          <a:xfrm>
            <a:off x="288109" y="5176557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twitter facebook instagram log line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1D1D1B"/>
              </a:clrFrom>
              <a:clrTo>
                <a:srgbClr val="1D1D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36981" r="64739" b="33725"/>
          <a:stretch/>
        </p:blipFill>
        <p:spPr bwMode="auto">
          <a:xfrm>
            <a:off x="1062415" y="5192287"/>
            <a:ext cx="63503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162" y="284053"/>
            <a:ext cx="10141527" cy="706560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3-2-1 VISION</a:t>
            </a:r>
            <a:endParaRPr lang="en-US" sz="5400" b="1" dirty="0">
              <a:solidFill>
                <a:schemeClr val="bg1"/>
              </a:solidFill>
              <a:latin typeface="Domine" panose="0204050304040306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5260" y="-374"/>
            <a:ext cx="1830573" cy="1829175"/>
            <a:chOff x="10355260" y="-374"/>
            <a:chExt cx="1830573" cy="1829175"/>
          </a:xfrm>
        </p:grpSpPr>
        <p:pic>
          <p:nvPicPr>
            <p:cNvPr id="4" name="Picture 3" descr="green quarter circl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7" b="50014"/>
            <a:stretch/>
          </p:blipFill>
          <p:spPr bwMode="auto">
            <a:xfrm rot="10800000">
              <a:off x="11269856" y="0"/>
              <a:ext cx="91597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" name="Picture 8" descr="process blue wood quarter circ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7" b="49752"/>
            <a:stretch/>
          </p:blipFill>
          <p:spPr bwMode="auto">
            <a:xfrm rot="10800000">
              <a:off x="11270248" y="914401"/>
              <a:ext cx="91558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yellow quarter circl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7" t="50150" r="-2" b="1"/>
            <a:stretch/>
          </p:blipFill>
          <p:spPr bwMode="auto">
            <a:xfrm rot="5400000">
              <a:off x="10355072" y="-186"/>
              <a:ext cx="914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8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06" y="1236315"/>
            <a:ext cx="7516041" cy="5151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55260" y="-374"/>
            <a:ext cx="1830573" cy="1829175"/>
            <a:chOff x="10355260" y="-374"/>
            <a:chExt cx="1830573" cy="1829175"/>
          </a:xfrm>
        </p:grpSpPr>
        <p:pic>
          <p:nvPicPr>
            <p:cNvPr id="3" name="Picture 2" descr="green quarter circl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7" b="50014"/>
            <a:stretch/>
          </p:blipFill>
          <p:spPr bwMode="auto">
            <a:xfrm rot="10800000">
              <a:off x="11269856" y="0"/>
              <a:ext cx="91597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" name="Picture 8" descr="process blue wood quarter circ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7" b="49752"/>
            <a:stretch/>
          </p:blipFill>
          <p:spPr bwMode="auto">
            <a:xfrm rot="10800000">
              <a:off x="11270248" y="914401"/>
              <a:ext cx="91558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yellow quarter circl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7" t="50150" r="-2" b="1"/>
            <a:stretch/>
          </p:blipFill>
          <p:spPr bwMode="auto">
            <a:xfrm rot="5400000">
              <a:off x="10355072" y="-186"/>
              <a:ext cx="914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0" r="33147" b="46550"/>
          <a:stretch/>
        </p:blipFill>
        <p:spPr bwMode="auto">
          <a:xfrm>
            <a:off x="0" y="6118457"/>
            <a:ext cx="8444526" cy="7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/>
          <a:stretch/>
        </p:blipFill>
        <p:spPr>
          <a:xfrm>
            <a:off x="1852527" y="1371601"/>
            <a:ext cx="8416400" cy="4400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52527" y="365676"/>
            <a:ext cx="9319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MCLA ATHLETIC VALUES</a:t>
            </a:r>
            <a:endParaRPr lang="en-US" sz="5400" b="1" dirty="0">
              <a:solidFill>
                <a:schemeClr val="bg1"/>
              </a:solidFill>
              <a:latin typeface="Domine" panose="02040503040403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19" y="1938000"/>
            <a:ext cx="11394818" cy="467203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Support the Athletic Department Vision &amp; Values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Positively represent the Department &amp; College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Adhere to Team, Department, College &amp; NCAA regulations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Lead by example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Strive for academic &amp; athletic excellence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Exhibit sporting behavior at all times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Domine" panose="02040503040403060204" pitchFamily="18" charset="0"/>
              </a:rPr>
              <a:t>Respect peers, coaches and athletic staff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Domine" panose="02040503040403060204" pitchFamily="18" charset="0"/>
            </a:endParaRPr>
          </a:p>
        </p:txBody>
      </p:sp>
      <p:pic>
        <p:nvPicPr>
          <p:cNvPr id="4" name="Picture 3" descr="process blue quarter cir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1" b="49791"/>
          <a:stretch/>
        </p:blipFill>
        <p:spPr bwMode="auto">
          <a:xfrm rot="16200000">
            <a:off x="9439999" y="-817"/>
            <a:ext cx="9127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light blue quarter circ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9" r="49929"/>
          <a:stretch/>
        </p:blipFill>
        <p:spPr bwMode="auto">
          <a:xfrm>
            <a:off x="10353582" y="0"/>
            <a:ext cx="912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 descr="yellow quarter circ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7" t="50150" r="-2" b="1"/>
          <a:stretch/>
        </p:blipFill>
        <p:spPr bwMode="auto">
          <a:xfrm rot="5400000">
            <a:off x="11266332" y="-2098"/>
            <a:ext cx="9147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419" y="203200"/>
            <a:ext cx="947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STUDENT-ATHLETE EXPECTATIONS</a:t>
            </a:r>
            <a:endParaRPr lang="en-US" sz="4400" b="1" dirty="0">
              <a:solidFill>
                <a:schemeClr val="bg1"/>
              </a:solidFill>
              <a:latin typeface="Domine" panose="0204050304040306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43" y="110837"/>
            <a:ext cx="8146473" cy="237935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CONFERENCE AFFILIATIONS</a:t>
            </a:r>
            <a:endParaRPr lang="en-US" sz="66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1" name="Picture 2" descr="http://hscathletics.com/information/recruits/ncaa_d3_lockup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536" y="2649149"/>
            <a:ext cx="3895628" cy="2801856"/>
          </a:xfrm>
          <a:prstGeom prst="rect">
            <a:avLst/>
          </a:prstGeom>
          <a:noFill/>
        </p:spPr>
      </p:pic>
      <p:pic>
        <p:nvPicPr>
          <p:cNvPr id="15" name="Picture 8" descr="https://upload.wikimedia.org/wikipedia/en/f/f0/MASCA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0832" y="851788"/>
            <a:ext cx="3343707" cy="2006224"/>
          </a:xfrm>
          <a:prstGeom prst="rect">
            <a:avLst/>
          </a:prstGeom>
          <a:noFill/>
        </p:spPr>
      </p:pic>
      <p:pic>
        <p:nvPicPr>
          <p:cNvPr id="16" name="Picture 15" descr="nac 340058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3588" y="3401319"/>
            <a:ext cx="2598193" cy="2049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31" y="1304848"/>
            <a:ext cx="10788262" cy="5449824"/>
          </a:xfrm>
        </p:spPr>
        <p:txBody>
          <a:bodyPr>
            <a:normAutofit fontScale="77500" lnSpcReduction="20000"/>
          </a:bodyPr>
          <a:lstStyle/>
          <a:p>
            <a:pPr marL="422910" indent="-285750">
              <a:lnSpc>
                <a:spcPct val="16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4 Full Time Administrators</a:t>
            </a:r>
          </a:p>
          <a:p>
            <a:pPr marL="422910" indent="-285750">
              <a:lnSpc>
                <a:spcPct val="16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Domine" panose="02040503040403060204" pitchFamily="18" charset="0"/>
              </a:rPr>
              <a:t>12 </a:t>
            </a: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Full Time Coaches</a:t>
            </a:r>
          </a:p>
          <a:p>
            <a:pPr marL="422910" indent="-285750">
              <a:lnSpc>
                <a:spcPct val="16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Domine" panose="02040503040403060204" pitchFamily="18" charset="0"/>
              </a:rPr>
              <a:t>Full Time Strength </a:t>
            </a: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&amp; Conditioning </a:t>
            </a:r>
            <a:r>
              <a:rPr lang="en-US" sz="4000" dirty="0" smtClean="0">
                <a:solidFill>
                  <a:schemeClr val="bg1"/>
                </a:solidFill>
                <a:latin typeface="Domine" panose="02040503040403060204" pitchFamily="18" charset="0"/>
              </a:rPr>
              <a:t>Coach &amp; Athletic </a:t>
            </a: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Trainers</a:t>
            </a:r>
          </a:p>
          <a:p>
            <a:pPr marL="422910" indent="-285750">
              <a:lnSpc>
                <a:spcPct val="16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Trailblazer </a:t>
            </a:r>
            <a:r>
              <a:rPr lang="en-US" sz="4000" dirty="0" smtClean="0">
                <a:solidFill>
                  <a:schemeClr val="bg1"/>
                </a:solidFill>
                <a:latin typeface="Domine" panose="02040503040403060204" pitchFamily="18" charset="0"/>
              </a:rPr>
              <a:t>Success Academic Program </a:t>
            </a:r>
          </a:p>
          <a:p>
            <a:pPr marL="480060" indent="-342900">
              <a:lnSpc>
                <a:spcPct val="16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Highest Retained Student Population on </a:t>
            </a:r>
            <a:r>
              <a:rPr lang="en-US" sz="4000" dirty="0" smtClean="0">
                <a:solidFill>
                  <a:schemeClr val="bg1"/>
                </a:solidFill>
                <a:latin typeface="Domine" panose="02040503040403060204" pitchFamily="18" charset="0"/>
              </a:rPr>
              <a:t>campus</a:t>
            </a:r>
            <a:endParaRPr lang="en-US" sz="4000" dirty="0">
              <a:solidFill>
                <a:schemeClr val="bg1"/>
              </a:solidFill>
              <a:latin typeface="Domine" panose="02040503040403060204" pitchFamily="18" charset="0"/>
            </a:endParaRPr>
          </a:p>
          <a:p>
            <a:pPr marL="480060" indent="-342900">
              <a:lnSpc>
                <a:spcPct val="16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omine" panose="02040503040403060204" pitchFamily="18" charset="0"/>
              </a:rPr>
              <a:t>Higher Graduation Rate than general student body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Domine" panose="02040503040403060204" pitchFamily="18" charset="0"/>
            </a:endParaRPr>
          </a:p>
        </p:txBody>
      </p:sp>
      <p:pic>
        <p:nvPicPr>
          <p:cNvPr id="4" name="Picture 3" descr="process blue quarter cir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1" b="49791"/>
          <a:stretch/>
        </p:blipFill>
        <p:spPr bwMode="auto">
          <a:xfrm rot="16200000">
            <a:off x="9439999" y="-817"/>
            <a:ext cx="9127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light blue quarter circ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9" r="49929"/>
          <a:stretch/>
        </p:blipFill>
        <p:spPr bwMode="auto">
          <a:xfrm>
            <a:off x="10353582" y="0"/>
            <a:ext cx="912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 descr="yellow quarter circ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7" t="50150" r="-2" b="1"/>
          <a:stretch/>
        </p:blipFill>
        <p:spPr bwMode="auto">
          <a:xfrm rot="5400000">
            <a:off x="11266332" y="-2098"/>
            <a:ext cx="9147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825" y="0"/>
            <a:ext cx="8146473" cy="145934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HIGHLIGHTS</a:t>
            </a:r>
            <a:endParaRPr lang="en-US" sz="66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8EF5-BF36-4D0D-AE41-154FC4A7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9" y="198871"/>
            <a:ext cx="11331632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FACILITIES</a:t>
            </a:r>
            <a:endParaRPr lang="en-US" sz="66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3" y="1754909"/>
            <a:ext cx="6720630" cy="4468504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286789"/>
            <a:ext cx="4134566" cy="3100924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6"/>
          <a:stretch/>
        </p:blipFill>
        <p:spPr>
          <a:xfrm>
            <a:off x="7526972" y="3706541"/>
            <a:ext cx="4125995" cy="2648078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28" y="286789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8EF5-BF36-4D0D-AE41-154FC4A7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8" y="299331"/>
            <a:ext cx="11350105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19050">
                  <a:solidFill>
                    <a:srgbClr val="88DBDF"/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OF THE TRAILBLAZERS</a:t>
            </a:r>
            <a:endParaRPr lang="en-US" sz="5400" dirty="0">
              <a:ln w="19050">
                <a:solidFill>
                  <a:srgbClr val="88DBDF"/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96B3-15CD-41D9-8586-1EFDE552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0" y="1820488"/>
            <a:ext cx="8304761" cy="37157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uperclarendon Rg" panose="02060605060000020003" pitchFamily="18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Superclarendon Rg" panose="02060605060000020003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6" descr="light blue quarter circ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9" r="49929"/>
          <a:stretch/>
        </p:blipFill>
        <p:spPr bwMode="auto">
          <a:xfrm rot="10800000">
            <a:off x="931740" y="5927464"/>
            <a:ext cx="929046" cy="9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 descr="yellow quarter cir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7" t="50150" r="-2" b="1"/>
          <a:stretch/>
        </p:blipFill>
        <p:spPr bwMode="auto">
          <a:xfrm rot="16200000">
            <a:off x="-1332" y="4994776"/>
            <a:ext cx="933072" cy="9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8" descr="process blue wood quarter circ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b="49752"/>
          <a:stretch/>
        </p:blipFill>
        <p:spPr bwMode="auto">
          <a:xfrm rot="10800000">
            <a:off x="1" y="5927464"/>
            <a:ext cx="931739" cy="9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8" y="1480624"/>
            <a:ext cx="9185564" cy="4146260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82" y="5626884"/>
            <a:ext cx="1377155" cy="9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7455" y="572445"/>
            <a:ext cx="10760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TRAIBLAZERPRIDE</a:t>
            </a:r>
            <a:endParaRPr lang="en-US" sz="8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1295" y="2613259"/>
            <a:ext cx="3454444" cy="3454444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" b="30485"/>
          <a:stretch/>
        </p:blipFill>
        <p:spPr>
          <a:xfrm>
            <a:off x="551475" y="2613259"/>
            <a:ext cx="7002272" cy="3376244"/>
          </a:xfrm>
          <a:prstGeom prst="rect">
            <a:avLst/>
          </a:prstGeom>
          <a:ln w="28575">
            <a:solidFill>
              <a:srgbClr val="002B49"/>
            </a:solidFill>
          </a:ln>
        </p:spPr>
      </p:pic>
    </p:spTree>
    <p:extLst>
      <p:ext uri="{BB962C8B-B14F-4D97-AF65-F5344CB8AC3E}">
        <p14:creationId xmlns:p14="http://schemas.microsoft.com/office/powerpoint/2010/main" val="8858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120</Words>
  <Application>Microsoft Office PowerPoint</Application>
  <PresentationFormat>Widescreen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Domine</vt:lpstr>
      <vt:lpstr>Arial</vt:lpstr>
      <vt:lpstr>Calibri Light</vt:lpstr>
      <vt:lpstr>Open Sans ExtraBold</vt:lpstr>
      <vt:lpstr>Calibri</vt:lpstr>
      <vt:lpstr>Superclarendon Rg</vt:lpstr>
      <vt:lpstr>Office Theme</vt:lpstr>
      <vt:lpstr>MCLA ATHLETICS</vt:lpstr>
      <vt:lpstr>PowerPoint Presentation</vt:lpstr>
      <vt:lpstr>PowerPoint Presentation</vt:lpstr>
      <vt:lpstr>PowerPoint Presentation</vt:lpstr>
      <vt:lpstr>CONFERENCE AFFILIATIONS</vt:lpstr>
      <vt:lpstr>HIGHLIGHTS</vt:lpstr>
      <vt:lpstr>FACILITIES</vt:lpstr>
      <vt:lpstr>HOME OF THE TRAILBLAZERS</vt:lpstr>
      <vt:lpstr>PowerPoint Presentation</vt:lpstr>
      <vt:lpstr>PowerPoint Presentation</vt:lpstr>
      <vt:lpstr>PowerPoint Presentation</vt:lpstr>
    </vt:vector>
  </TitlesOfParts>
  <Company>Massachusetts College of Liberal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Kolumbia Cook</dc:creator>
  <cp:lastModifiedBy>Jenn Labbance</cp:lastModifiedBy>
  <cp:revision>25</cp:revision>
  <dcterms:created xsi:type="dcterms:W3CDTF">2020-04-24T17:43:38Z</dcterms:created>
  <dcterms:modified xsi:type="dcterms:W3CDTF">2020-05-27T20:26:53Z</dcterms:modified>
</cp:coreProperties>
</file>