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png" ContentType="vide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257" r:id="rId2"/>
    <p:sldId id="264" r:id="rId3"/>
    <p:sldId id="258" r:id="rId4"/>
    <p:sldId id="278" r:id="rId5"/>
    <p:sldId id="261" r:id="rId6"/>
    <p:sldId id="267" r:id="rId7"/>
    <p:sldId id="265" r:id="rId8"/>
    <p:sldId id="279" r:id="rId9"/>
    <p:sldId id="268" r:id="rId10"/>
    <p:sldId id="280" r:id="rId11"/>
    <p:sldId id="272" r:id="rId12"/>
    <p:sldId id="273" r:id="rId13"/>
    <p:sldId id="275" r:id="rId14"/>
    <p:sldId id="281" r:id="rId15"/>
    <p:sldId id="274" r:id="rId16"/>
  </p:sldIdLst>
  <p:sldSz cx="12192000" cy="6858000"/>
  <p:notesSz cx="6858000" cy="9144000"/>
  <p:embeddedFontLst>
    <p:embeddedFont>
      <p:font typeface="Arial Black" panose="020B0A04020102020204" pitchFamily="34" charset="0"/>
      <p:bold r:id="rId18"/>
    </p:embeddedFont>
    <p:embeddedFont>
      <p:font typeface="Garamond" panose="02020404030301010803" pitchFamily="18" charset="0"/>
      <p:regular r:id="rId19"/>
      <p:bold r:id="rId20"/>
      <p:italic r:id="rId21"/>
    </p:embeddedFont>
    <p:embeddedFont>
      <p:font typeface="Calibri Light" panose="020F0302020204030204" pitchFamily="34" charset="0"/>
      <p:regular r:id="rId22"/>
      <p:italic r:id="rId23"/>
    </p:embeddedFont>
    <p:embeddedFont>
      <p:font typeface="Calibri" panose="020F0502020204030204" pitchFamily="34" charset="0"/>
      <p:regular r:id="rId24"/>
      <p:bold r:id="rId25"/>
      <p:italic r:id="rId26"/>
      <p:boldItalic r:id="rId27"/>
    </p:embeddedFont>
    <p:embeddedFont>
      <p:font typeface="Trajan Pro" panose="02020502050506020301" pitchFamily="18" charset="0"/>
      <p:regular r:id="rId28"/>
    </p:embeddedFont>
    <p:embeddedFont>
      <p:font typeface="Open Sans ExtraBold" panose="020B0906030804020204" pitchFamily="34" charset="0"/>
      <p:bold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E0E3"/>
    <a:srgbClr val="002B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4660"/>
  </p:normalViewPr>
  <p:slideViewPr>
    <p:cSldViewPr snapToGrid="0">
      <p:cViewPr varScale="1">
        <p:scale>
          <a:sx n="86" d="100"/>
          <a:sy n="86" d="100"/>
        </p:scale>
        <p:origin x="3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8D592-97B1-48C3-9279-C504AE76381A}" type="datetimeFigureOut">
              <a:rPr lang="en-US" smtClean="0"/>
              <a:t>7/1/2020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97164-F84C-45E8-BF2B-D7BAF4159C7C}" type="slidenum">
              <a:rPr lang="en-US" smtClean="0"/>
              <a:t>‹#›</a:t>
            </a:fld>
            <a:endParaRPr lang="en-US"/>
          </a:p>
        </p:txBody>
      </p:sp>
    </p:spTree>
    <p:extLst>
      <p:ext uri="{BB962C8B-B14F-4D97-AF65-F5344CB8AC3E}">
        <p14:creationId xmlns:p14="http://schemas.microsoft.com/office/powerpoint/2010/main" val="235413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97164-F84C-45E8-BF2B-D7BAF4159C7C}" type="slidenum">
              <a:rPr lang="en-US" smtClean="0"/>
              <a:t>2</a:t>
            </a:fld>
            <a:endParaRPr lang="en-US"/>
          </a:p>
        </p:txBody>
      </p:sp>
    </p:spTree>
    <p:extLst>
      <p:ext uri="{BB962C8B-B14F-4D97-AF65-F5344CB8AC3E}">
        <p14:creationId xmlns:p14="http://schemas.microsoft.com/office/powerpoint/2010/main" val="14247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1F71F7-41F4-425C-8778-524AF472C3A2}"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D38C1-59DC-45D3-B2C0-486EB3380D1E}" type="slidenum">
              <a:rPr lang="en-US" smtClean="0"/>
              <a:t>‹#›</a:t>
            </a:fld>
            <a:endParaRPr lang="en-US"/>
          </a:p>
        </p:txBody>
      </p:sp>
    </p:spTree>
    <p:extLst>
      <p:ext uri="{BB962C8B-B14F-4D97-AF65-F5344CB8AC3E}">
        <p14:creationId xmlns:p14="http://schemas.microsoft.com/office/powerpoint/2010/main" val="1507953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F71F7-41F4-425C-8778-524AF472C3A2}"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D38C1-59DC-45D3-B2C0-486EB3380D1E}" type="slidenum">
              <a:rPr lang="en-US" smtClean="0"/>
              <a:t>‹#›</a:t>
            </a:fld>
            <a:endParaRPr lang="en-US"/>
          </a:p>
        </p:txBody>
      </p:sp>
    </p:spTree>
    <p:extLst>
      <p:ext uri="{BB962C8B-B14F-4D97-AF65-F5344CB8AC3E}">
        <p14:creationId xmlns:p14="http://schemas.microsoft.com/office/powerpoint/2010/main" val="191965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F71F7-41F4-425C-8778-524AF472C3A2}"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D38C1-59DC-45D3-B2C0-486EB3380D1E}" type="slidenum">
              <a:rPr lang="en-US" smtClean="0"/>
              <a:t>‹#›</a:t>
            </a:fld>
            <a:endParaRPr lang="en-US"/>
          </a:p>
        </p:txBody>
      </p:sp>
    </p:spTree>
    <p:extLst>
      <p:ext uri="{BB962C8B-B14F-4D97-AF65-F5344CB8AC3E}">
        <p14:creationId xmlns:p14="http://schemas.microsoft.com/office/powerpoint/2010/main" val="2997246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Intro Black">
    <p:bg>
      <p:bgPr>
        <a:solidFill>
          <a:srgbClr val="0085CA"/>
        </a:solidFill>
        <a:effectLst/>
      </p:bgPr>
    </p:bg>
    <p:spTree>
      <p:nvGrpSpPr>
        <p:cNvPr id="1" name=""/>
        <p:cNvGrpSpPr/>
        <p:nvPr/>
      </p:nvGrpSpPr>
      <p:grpSpPr>
        <a:xfrm>
          <a:off x="0" y="0"/>
          <a:ext cx="0" cy="0"/>
          <a:chOff x="0" y="0"/>
          <a:chExt cx="0" cy="0"/>
        </a:xfrm>
      </p:grpSpPr>
      <p:sp>
        <p:nvSpPr>
          <p:cNvPr id="8" name="Freeform 7"/>
          <p:cNvSpPr/>
          <p:nvPr userDrawn="1"/>
        </p:nvSpPr>
        <p:spPr>
          <a:xfrm rot="660000">
            <a:off x="-628062" y="-209655"/>
            <a:ext cx="1520932" cy="7027624"/>
          </a:xfrm>
          <a:custGeom>
            <a:avLst/>
            <a:gdLst>
              <a:gd name="connsiteX0" fmla="*/ 0 w 3042063"/>
              <a:gd name="connsiteY0" fmla="*/ 591318 h 14056875"/>
              <a:gd name="connsiteX1" fmla="*/ 3042063 w 3042063"/>
              <a:gd name="connsiteY1" fmla="*/ 0 h 14056875"/>
              <a:gd name="connsiteX2" fmla="*/ 3042063 w 3042063"/>
              <a:gd name="connsiteY2" fmla="*/ 13974336 h 14056875"/>
              <a:gd name="connsiteX3" fmla="*/ 2617439 w 3042063"/>
              <a:gd name="connsiteY3" fmla="*/ 14056875 h 14056875"/>
              <a:gd name="connsiteX4" fmla="*/ 0 w 3042063"/>
              <a:gd name="connsiteY4" fmla="*/ 591318 h 140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063" h="14056875">
                <a:moveTo>
                  <a:pt x="0" y="591318"/>
                </a:moveTo>
                <a:lnTo>
                  <a:pt x="3042063" y="0"/>
                </a:lnTo>
                <a:lnTo>
                  <a:pt x="3042063" y="13974336"/>
                </a:lnTo>
                <a:lnTo>
                  <a:pt x="2617439" y="14056875"/>
                </a:lnTo>
                <a:lnTo>
                  <a:pt x="0" y="591318"/>
                </a:lnTo>
                <a:close/>
              </a:path>
            </a:pathLst>
          </a:cu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itle 2"/>
          <p:cNvSpPr>
            <a:spLocks noGrp="1"/>
          </p:cNvSpPr>
          <p:nvPr>
            <p:ph type="title" hasCustomPrompt="1"/>
          </p:nvPr>
        </p:nvSpPr>
        <p:spPr>
          <a:xfrm>
            <a:off x="2423831" y="2501132"/>
            <a:ext cx="9108419" cy="900142"/>
          </a:xfrm>
        </p:spPr>
        <p:txBody>
          <a:bodyPr/>
          <a:lstStyle>
            <a:lvl1pPr>
              <a:defRPr>
                <a:solidFill>
                  <a:schemeClr val="bg1"/>
                </a:solidFill>
              </a:defRPr>
            </a:lvl1pPr>
          </a:lstStyle>
          <a:p>
            <a:r>
              <a:rPr lang="en-US" dirty="0"/>
              <a:t>CLICK TO EDIT</a:t>
            </a:r>
          </a:p>
        </p:txBody>
      </p:sp>
      <p:sp>
        <p:nvSpPr>
          <p:cNvPr id="10" name="Text Placeholder 39"/>
          <p:cNvSpPr>
            <a:spLocks noGrp="1"/>
          </p:cNvSpPr>
          <p:nvPr>
            <p:ph type="body" sz="quarter" idx="21" hasCustomPrompt="1"/>
          </p:nvPr>
        </p:nvSpPr>
        <p:spPr>
          <a:xfrm>
            <a:off x="2423831" y="3393000"/>
            <a:ext cx="7272334" cy="480131"/>
          </a:xfrm>
        </p:spPr>
        <p:txBody>
          <a:bodyPr>
            <a:spAutoFit/>
          </a:bodyPr>
          <a:lstStyle>
            <a:lvl1pPr>
              <a:defRPr baseline="0">
                <a:solidFill>
                  <a:schemeClr val="bg1"/>
                </a:solidFill>
              </a:defRPr>
            </a:lvl1pPr>
          </a:lstStyle>
          <a:p>
            <a:pPr lvl="0"/>
            <a:r>
              <a:rPr lang="en-US" dirty="0"/>
              <a:t>CLICK TO EDIT SUBHEAD</a:t>
            </a:r>
          </a:p>
        </p:txBody>
      </p:sp>
      <p:sp>
        <p:nvSpPr>
          <p:cNvPr id="7" name="Rectangle 6"/>
          <p:cNvSpPr/>
          <p:nvPr userDrawn="1"/>
        </p:nvSpPr>
        <p:spPr>
          <a:xfrm>
            <a:off x="9639863" y="0"/>
            <a:ext cx="2552137" cy="889244"/>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TextBox 8"/>
          <p:cNvSpPr txBox="1"/>
          <p:nvPr userDrawn="1"/>
        </p:nvSpPr>
        <p:spPr>
          <a:xfrm>
            <a:off x="9639863" y="52252"/>
            <a:ext cx="2552534" cy="830868"/>
          </a:xfrm>
          <a:prstGeom prst="rect">
            <a:avLst/>
          </a:prstGeom>
          <a:noFill/>
        </p:spPr>
        <p:txBody>
          <a:bodyPr wrap="square" rtlCol="0">
            <a:spAutoFit/>
          </a:bodyPr>
          <a:lstStyle/>
          <a:p>
            <a:pPr algn="ctr"/>
            <a:r>
              <a:rPr lang="en-US" sz="4799" dirty="0" smtClean="0">
                <a:solidFill>
                  <a:srgbClr val="FFFFFF"/>
                </a:solidFill>
                <a:latin typeface="Trajan Pro" panose="02020502050506020301" pitchFamily="18" charset="0"/>
              </a:rPr>
              <a:t>MCLA</a:t>
            </a:r>
            <a:endParaRPr lang="en-US" sz="4799" dirty="0">
              <a:solidFill>
                <a:srgbClr val="FFFFFF"/>
              </a:solidFill>
              <a:latin typeface="Trajan Pro" panose="02020502050506020301" pitchFamily="18" charset="0"/>
            </a:endParaRPr>
          </a:p>
        </p:txBody>
      </p:sp>
    </p:spTree>
    <p:extLst>
      <p:ext uri="{BB962C8B-B14F-4D97-AF65-F5344CB8AC3E}">
        <p14:creationId xmlns:p14="http://schemas.microsoft.com/office/powerpoint/2010/main" val="95794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F71F7-41F4-425C-8778-524AF472C3A2}"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D38C1-59DC-45D3-B2C0-486EB3380D1E}" type="slidenum">
              <a:rPr lang="en-US" smtClean="0"/>
              <a:t>‹#›</a:t>
            </a:fld>
            <a:endParaRPr lang="en-US"/>
          </a:p>
        </p:txBody>
      </p:sp>
    </p:spTree>
    <p:extLst>
      <p:ext uri="{BB962C8B-B14F-4D97-AF65-F5344CB8AC3E}">
        <p14:creationId xmlns:p14="http://schemas.microsoft.com/office/powerpoint/2010/main" val="117491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1F71F7-41F4-425C-8778-524AF472C3A2}"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D38C1-59DC-45D3-B2C0-486EB3380D1E}" type="slidenum">
              <a:rPr lang="en-US" smtClean="0"/>
              <a:t>‹#›</a:t>
            </a:fld>
            <a:endParaRPr lang="en-US"/>
          </a:p>
        </p:txBody>
      </p:sp>
    </p:spTree>
    <p:extLst>
      <p:ext uri="{BB962C8B-B14F-4D97-AF65-F5344CB8AC3E}">
        <p14:creationId xmlns:p14="http://schemas.microsoft.com/office/powerpoint/2010/main" val="413156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1F71F7-41F4-425C-8778-524AF472C3A2}"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D38C1-59DC-45D3-B2C0-486EB3380D1E}" type="slidenum">
              <a:rPr lang="en-US" smtClean="0"/>
              <a:t>‹#›</a:t>
            </a:fld>
            <a:endParaRPr lang="en-US"/>
          </a:p>
        </p:txBody>
      </p:sp>
    </p:spTree>
    <p:extLst>
      <p:ext uri="{BB962C8B-B14F-4D97-AF65-F5344CB8AC3E}">
        <p14:creationId xmlns:p14="http://schemas.microsoft.com/office/powerpoint/2010/main" val="118943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1F71F7-41F4-425C-8778-524AF472C3A2}" type="datetimeFigureOut">
              <a:rPr lang="en-US" smtClean="0"/>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3D38C1-59DC-45D3-B2C0-486EB3380D1E}" type="slidenum">
              <a:rPr lang="en-US" smtClean="0"/>
              <a:t>‹#›</a:t>
            </a:fld>
            <a:endParaRPr lang="en-US"/>
          </a:p>
        </p:txBody>
      </p:sp>
    </p:spTree>
    <p:extLst>
      <p:ext uri="{BB962C8B-B14F-4D97-AF65-F5344CB8AC3E}">
        <p14:creationId xmlns:p14="http://schemas.microsoft.com/office/powerpoint/2010/main" val="136348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1F71F7-41F4-425C-8778-524AF472C3A2}" type="datetimeFigureOut">
              <a:rPr lang="en-US" smtClean="0"/>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3D38C1-59DC-45D3-B2C0-486EB3380D1E}" type="slidenum">
              <a:rPr lang="en-US" smtClean="0"/>
              <a:t>‹#›</a:t>
            </a:fld>
            <a:endParaRPr lang="en-US"/>
          </a:p>
        </p:txBody>
      </p:sp>
    </p:spTree>
    <p:extLst>
      <p:ext uri="{BB962C8B-B14F-4D97-AF65-F5344CB8AC3E}">
        <p14:creationId xmlns:p14="http://schemas.microsoft.com/office/powerpoint/2010/main" val="79271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F71F7-41F4-425C-8778-524AF472C3A2}" type="datetimeFigureOut">
              <a:rPr lang="en-US" smtClean="0"/>
              <a:t>7/1/2020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3D38C1-59DC-45D3-B2C0-486EB3380D1E}" type="slidenum">
              <a:rPr lang="en-US" smtClean="0"/>
              <a:t>‹#›</a:t>
            </a:fld>
            <a:endParaRPr lang="en-US"/>
          </a:p>
        </p:txBody>
      </p:sp>
    </p:spTree>
    <p:extLst>
      <p:ext uri="{BB962C8B-B14F-4D97-AF65-F5344CB8AC3E}">
        <p14:creationId xmlns:p14="http://schemas.microsoft.com/office/powerpoint/2010/main" val="414387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1F71F7-41F4-425C-8778-524AF472C3A2}"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D38C1-59DC-45D3-B2C0-486EB3380D1E}" type="slidenum">
              <a:rPr lang="en-US" smtClean="0"/>
              <a:t>‹#›</a:t>
            </a:fld>
            <a:endParaRPr lang="en-US"/>
          </a:p>
        </p:txBody>
      </p:sp>
    </p:spTree>
    <p:extLst>
      <p:ext uri="{BB962C8B-B14F-4D97-AF65-F5344CB8AC3E}">
        <p14:creationId xmlns:p14="http://schemas.microsoft.com/office/powerpoint/2010/main" val="188681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1F71F7-41F4-425C-8778-524AF472C3A2}"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D38C1-59DC-45D3-B2C0-486EB3380D1E}" type="slidenum">
              <a:rPr lang="en-US" smtClean="0"/>
              <a:t>‹#›</a:t>
            </a:fld>
            <a:endParaRPr lang="en-US"/>
          </a:p>
        </p:txBody>
      </p:sp>
    </p:spTree>
    <p:extLst>
      <p:ext uri="{BB962C8B-B14F-4D97-AF65-F5344CB8AC3E}">
        <p14:creationId xmlns:p14="http://schemas.microsoft.com/office/powerpoint/2010/main" val="325868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B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F71F7-41F4-425C-8778-524AF472C3A2}" type="datetimeFigureOut">
              <a:rPr lang="en-US" smtClean="0"/>
              <a:t>7/1/2020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D38C1-59DC-45D3-B2C0-486EB3380D1E}" type="slidenum">
              <a:rPr lang="en-US" smtClean="0"/>
              <a:t>‹#›</a:t>
            </a:fld>
            <a:endParaRPr lang="en-US"/>
          </a:p>
        </p:txBody>
      </p:sp>
    </p:spTree>
    <p:extLst>
      <p:ext uri="{BB962C8B-B14F-4D97-AF65-F5344CB8AC3E}">
        <p14:creationId xmlns:p14="http://schemas.microsoft.com/office/powerpoint/2010/main" val="633237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techhelp.mcla.edu/index.php/Rave/Guardian_Instruc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png"/><Relationship Id="rId1" Type="http://schemas.microsoft.com/office/2007/relationships/media" Target="../media/media1.png"/><Relationship Id="rId6" Type="http://schemas.openxmlformats.org/officeDocument/2006/relationships/image" Target="../media/image12.jpeg"/><Relationship Id="rId5" Type="http://schemas.openxmlformats.org/officeDocument/2006/relationships/hyperlink" Target="https://www.google.com/imgres?imgurl=http://www.raveguardian.com/wp-content/uploads/2015/10/home_slider1.png&amp;imgrefurl=http://www.raveguardian.com/&amp;h=500&amp;w=421&amp;tbnid=pKyY_l3ZcV4R1M:&amp;docid=o1JP1_L5NVUqKM&amp;ei=oACMVrGXBIqzmwG0jLPYCQ&amp;tbm=isch&amp;ved=0ahUKEwix56mknJPKAhWK2SYKHTTGDJsQMwhkKD0wPQ"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18" Type="http://schemas.openxmlformats.org/officeDocument/2006/relationships/image" Target="../media/image30.jpeg"/><Relationship Id="rId3" Type="http://schemas.openxmlformats.org/officeDocument/2006/relationships/image" Target="../media/image15.jpeg"/><Relationship Id="rId21" Type="http://schemas.openxmlformats.org/officeDocument/2006/relationships/image" Target="../media/image33.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image" Target="../media/image14.jpeg"/><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1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19" Type="http://schemas.openxmlformats.org/officeDocument/2006/relationships/image" Target="../media/image31.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7827" y="755495"/>
            <a:ext cx="10661833" cy="2362199"/>
          </a:xfrm>
        </p:spPr>
        <p:txBody>
          <a:bodyPr>
            <a:normAutofit/>
          </a:bodyPr>
          <a:lstStyle/>
          <a:p>
            <a:r>
              <a:rPr lang="en-US" sz="8000" b="1" dirty="0" smtClean="0">
                <a:ln w="19050">
                  <a:solidFill>
                    <a:srgbClr val="88DBDF"/>
                  </a:solidFill>
                </a:ln>
                <a:noFill/>
                <a:latin typeface="+mn-lt"/>
                <a:ea typeface="Open Sans ExtraBold" panose="020B0906030804020204" pitchFamily="34" charset="0"/>
                <a:cs typeface="Open Sans ExtraBold" panose="020B0906030804020204" pitchFamily="34" charset="0"/>
              </a:rPr>
              <a:t>Welcome New Students!</a:t>
            </a:r>
            <a:endParaRPr lang="en-US" sz="8000" b="1" dirty="0">
              <a:ln w="19050">
                <a:solidFill>
                  <a:srgbClr val="88DBDF"/>
                </a:solidFill>
              </a:ln>
              <a:noFill/>
              <a:latin typeface="+mn-lt"/>
              <a:ea typeface="Open Sans ExtraBold" panose="020B0906030804020204" pitchFamily="34" charset="0"/>
              <a:cs typeface="Open Sans ExtraBold" panose="020B0906030804020204" pitchFamily="34" charset="0"/>
            </a:endParaRPr>
          </a:p>
        </p:txBody>
      </p:sp>
      <p:grpSp>
        <p:nvGrpSpPr>
          <p:cNvPr id="7" name="Group 6"/>
          <p:cNvGrpSpPr/>
          <p:nvPr/>
        </p:nvGrpSpPr>
        <p:grpSpPr>
          <a:xfrm>
            <a:off x="10355260" y="-374"/>
            <a:ext cx="1830573" cy="1829175"/>
            <a:chOff x="10355260" y="-374"/>
            <a:chExt cx="1830573" cy="1829175"/>
          </a:xfrm>
        </p:grpSpPr>
        <p:pic>
          <p:nvPicPr>
            <p:cNvPr id="3" name="Picture 2" descr="green quarter circ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957" b="50014"/>
            <a:stretch/>
          </p:blipFill>
          <p:spPr bwMode="auto">
            <a:xfrm rot="10800000">
              <a:off x="11269856" y="0"/>
              <a:ext cx="915977"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8" descr="process blue wood quarter circle"/>
            <p:cNvPicPr>
              <a:picLocks noChangeAspect="1" noChangeArrowheads="1"/>
            </p:cNvPicPr>
            <p:nvPr/>
          </p:nvPicPr>
          <p:blipFill rotWithShape="1">
            <a:blip r:embed="rId3">
              <a:extLst>
                <a:ext uri="{28A0092B-C50C-407E-A947-70E740481C1C}">
                  <a14:useLocalDpi xmlns:a14="http://schemas.microsoft.com/office/drawing/2010/main" val="0"/>
                </a:ext>
              </a:extLst>
            </a:blip>
            <a:srcRect l="49687" b="49752"/>
            <a:stretch/>
          </p:blipFill>
          <p:spPr bwMode="auto">
            <a:xfrm rot="10800000">
              <a:off x="11270248" y="914401"/>
              <a:ext cx="915585"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yellow quarter circ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247" t="50150" r="-2" b="1"/>
            <a:stretch/>
          </p:blipFill>
          <p:spPr bwMode="auto">
            <a:xfrm rot="5400000">
              <a:off x="10355072" y="-186"/>
              <a:ext cx="914775"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4200" r="33147" b="46550"/>
          <a:stretch/>
        </p:blipFill>
        <p:spPr bwMode="auto">
          <a:xfrm>
            <a:off x="0" y="6122318"/>
            <a:ext cx="8444526" cy="7737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p:cNvPicPr>
            <a:picLocks noChangeAspect="1"/>
          </p:cNvPicPr>
          <p:nvPr/>
        </p:nvPicPr>
        <p:blipFill>
          <a:blip r:embed="rId6"/>
          <a:stretch>
            <a:fillRect/>
          </a:stretch>
        </p:blipFill>
        <p:spPr>
          <a:xfrm>
            <a:off x="4608107" y="3646648"/>
            <a:ext cx="2456316" cy="2359310"/>
          </a:xfrm>
          <a:prstGeom prst="rect">
            <a:avLst/>
          </a:prstGeom>
        </p:spPr>
      </p:pic>
    </p:spTree>
    <p:extLst>
      <p:ext uri="{BB962C8B-B14F-4D97-AF65-F5344CB8AC3E}">
        <p14:creationId xmlns:p14="http://schemas.microsoft.com/office/powerpoint/2010/main" val="720897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771" y="309369"/>
            <a:ext cx="11019263" cy="6149975"/>
          </a:xfrm>
        </p:spPr>
        <p:txBody>
          <a:bodyPr>
            <a:normAutofit/>
          </a:bodyPr>
          <a:lstStyle/>
          <a:p>
            <a:pPr>
              <a:lnSpc>
                <a:spcPct val="80000"/>
              </a:lnSpc>
            </a:pPr>
            <a:r>
              <a:rPr lang="en-US" b="1" dirty="0" smtClean="0">
                <a:solidFill>
                  <a:srgbClr val="CC0000"/>
                </a:solidFill>
                <a:latin typeface="+mn-lt"/>
              </a:rPr>
              <a:t>Emergency </a:t>
            </a:r>
            <a:r>
              <a:rPr lang="en-US" b="1" dirty="0">
                <a:solidFill>
                  <a:srgbClr val="CC0000"/>
                </a:solidFill>
                <a:latin typeface="+mn-lt"/>
              </a:rPr>
              <a:t>Notification and Timely  </a:t>
            </a:r>
            <a:r>
              <a:rPr lang="en-US" b="1" dirty="0" smtClean="0">
                <a:solidFill>
                  <a:srgbClr val="CC0000"/>
                </a:solidFill>
                <a:latin typeface="+mn-lt"/>
              </a:rPr>
              <a:t>Warnings</a:t>
            </a:r>
            <a:br>
              <a:rPr lang="en-US" b="1" dirty="0" smtClean="0">
                <a:solidFill>
                  <a:srgbClr val="CC0000"/>
                </a:solidFill>
                <a:latin typeface="+mn-lt"/>
              </a:rPr>
            </a:br>
            <a:r>
              <a:rPr lang="en-US" sz="2400" dirty="0">
                <a:solidFill>
                  <a:srgbClr val="CC0000"/>
                </a:solidFill>
                <a:latin typeface="+mn-lt"/>
              </a:rPr>
              <a:t/>
            </a:r>
            <a:br>
              <a:rPr lang="en-US" sz="2400" dirty="0">
                <a:solidFill>
                  <a:srgbClr val="CC0000"/>
                </a:solidFill>
                <a:latin typeface="+mn-lt"/>
              </a:rPr>
            </a:br>
            <a:r>
              <a:rPr lang="en-US" sz="2400" dirty="0" smtClean="0">
                <a:solidFill>
                  <a:schemeClr val="bg1"/>
                </a:solidFill>
                <a:latin typeface="+mn-lt"/>
              </a:rPr>
              <a:t>RAVE </a:t>
            </a:r>
            <a:r>
              <a:rPr lang="en-US" sz="2400" dirty="0">
                <a:solidFill>
                  <a:schemeClr val="bg1"/>
                </a:solidFill>
                <a:latin typeface="+mn-lt"/>
              </a:rPr>
              <a:t>Alert - In order to send you (info from us to you) emergency </a:t>
            </a:r>
            <a:r>
              <a:rPr lang="en-US" sz="2400" dirty="0" smtClean="0">
                <a:solidFill>
                  <a:schemeClr val="bg1"/>
                </a:solidFill>
                <a:latin typeface="+mn-lt"/>
              </a:rPr>
              <a:t>voice </a:t>
            </a:r>
            <a:r>
              <a:rPr lang="en-US" sz="2400" dirty="0">
                <a:solidFill>
                  <a:schemeClr val="bg1"/>
                </a:solidFill>
                <a:latin typeface="+mn-lt"/>
              </a:rPr>
              <a:t>and text messages via your cell phone, you must provide MCLA </a:t>
            </a:r>
            <a:r>
              <a:rPr lang="en-US" sz="2400" dirty="0" smtClean="0">
                <a:solidFill>
                  <a:schemeClr val="bg1"/>
                </a:solidFill>
                <a:latin typeface="+mn-lt"/>
              </a:rPr>
              <a:t>with </a:t>
            </a:r>
            <a:r>
              <a:rPr lang="en-US" sz="2400" dirty="0">
                <a:solidFill>
                  <a:schemeClr val="bg1"/>
                </a:solidFill>
                <a:latin typeface="+mn-lt"/>
              </a:rPr>
              <a:t>your mobile phone information (BANNER).</a:t>
            </a:r>
            <a:br>
              <a:rPr lang="en-US" sz="2400" dirty="0">
                <a:solidFill>
                  <a:schemeClr val="bg1"/>
                </a:solidFill>
                <a:latin typeface="+mn-lt"/>
              </a:rPr>
            </a:br>
            <a:r>
              <a:rPr lang="en-US" sz="2400" dirty="0">
                <a:solidFill>
                  <a:schemeClr val="bg1"/>
                </a:solidFill>
                <a:latin typeface="+mn-lt"/>
              </a:rPr>
              <a:t/>
            </a:r>
            <a:br>
              <a:rPr lang="en-US" sz="2400" dirty="0">
                <a:solidFill>
                  <a:schemeClr val="bg1"/>
                </a:solidFill>
                <a:latin typeface="+mn-lt"/>
              </a:rPr>
            </a:br>
            <a:r>
              <a:rPr lang="en-US" sz="2400" dirty="0" smtClean="0">
                <a:solidFill>
                  <a:schemeClr val="bg1"/>
                </a:solidFill>
                <a:latin typeface="+mn-lt"/>
              </a:rPr>
              <a:t>For </a:t>
            </a:r>
            <a:r>
              <a:rPr lang="en-US" sz="2400" dirty="0">
                <a:solidFill>
                  <a:schemeClr val="bg1"/>
                </a:solidFill>
                <a:latin typeface="+mn-lt"/>
              </a:rPr>
              <a:t>the GUARDIAN (info from you to us) you are asked to download the </a:t>
            </a:r>
            <a:r>
              <a:rPr lang="en-US" sz="2400" dirty="0" smtClean="0">
                <a:solidFill>
                  <a:schemeClr val="bg1"/>
                </a:solidFill>
                <a:latin typeface="+mn-lt"/>
              </a:rPr>
              <a:t>APP </a:t>
            </a:r>
            <a:r>
              <a:rPr lang="en-US" sz="2400" dirty="0">
                <a:solidFill>
                  <a:schemeClr val="bg1"/>
                </a:solidFill>
                <a:latin typeface="+mn-lt"/>
              </a:rPr>
              <a:t>to your </a:t>
            </a:r>
            <a:r>
              <a:rPr lang="en-US" sz="2400" dirty="0" smtClean="0">
                <a:solidFill>
                  <a:schemeClr val="bg1"/>
                </a:solidFill>
                <a:latin typeface="+mn-lt"/>
              </a:rPr>
              <a:t>phone and </a:t>
            </a:r>
            <a:r>
              <a:rPr lang="en-US" sz="2400" dirty="0">
                <a:solidFill>
                  <a:schemeClr val="bg1"/>
                </a:solidFill>
                <a:latin typeface="+mn-lt"/>
              </a:rPr>
              <a:t>add your profile. </a:t>
            </a:r>
            <a:r>
              <a:rPr lang="en-US" sz="2400" dirty="0" smtClean="0">
                <a:solidFill>
                  <a:schemeClr val="bg1"/>
                </a:solidFill>
                <a:latin typeface="+mn-lt"/>
              </a:rPr>
              <a:t/>
            </a:r>
            <a:br>
              <a:rPr lang="en-US" sz="2400" dirty="0" smtClean="0">
                <a:solidFill>
                  <a:schemeClr val="bg1"/>
                </a:solidFill>
                <a:latin typeface="+mn-lt"/>
              </a:rPr>
            </a:br>
            <a:r>
              <a:rPr lang="en-US" sz="2400" dirty="0">
                <a:latin typeface="+mn-lt"/>
                <a:hlinkClick r:id="rId2"/>
              </a:rPr>
              <a:t>https://techhelp.mcla.edu/index.php/Rave/Guardian_Instructions</a:t>
            </a:r>
            <a:r>
              <a:rPr lang="en-US" sz="2400" dirty="0">
                <a:solidFill>
                  <a:schemeClr val="bg1"/>
                </a:solidFill>
                <a:latin typeface="+mn-lt"/>
              </a:rPr>
              <a:t/>
            </a:r>
            <a:br>
              <a:rPr lang="en-US" sz="2400" dirty="0">
                <a:solidFill>
                  <a:schemeClr val="bg1"/>
                </a:solidFill>
                <a:latin typeface="+mn-lt"/>
              </a:rPr>
            </a:br>
            <a:r>
              <a:rPr lang="en-US" sz="2400" dirty="0">
                <a:solidFill>
                  <a:schemeClr val="bg1"/>
                </a:solidFill>
                <a:latin typeface="+mn-lt"/>
              </a:rPr>
              <a:t>   </a:t>
            </a:r>
            <a:br>
              <a:rPr lang="en-US" sz="2400" dirty="0">
                <a:solidFill>
                  <a:schemeClr val="bg1"/>
                </a:solidFill>
                <a:latin typeface="+mn-lt"/>
              </a:rPr>
            </a:br>
            <a:r>
              <a:rPr lang="en-US" sz="2400" dirty="0" smtClean="0">
                <a:solidFill>
                  <a:schemeClr val="bg1"/>
                </a:solidFill>
                <a:latin typeface="+mn-lt"/>
              </a:rPr>
              <a:t>The </a:t>
            </a:r>
            <a:r>
              <a:rPr lang="en-US" sz="2400" dirty="0">
                <a:solidFill>
                  <a:schemeClr val="bg1"/>
                </a:solidFill>
                <a:latin typeface="+mn-lt"/>
              </a:rPr>
              <a:t>information you supply is confidential, will not be shared, and will </a:t>
            </a:r>
            <a:r>
              <a:rPr lang="en-US" sz="2400" dirty="0" smtClean="0">
                <a:solidFill>
                  <a:schemeClr val="bg1"/>
                </a:solidFill>
                <a:latin typeface="+mn-lt"/>
              </a:rPr>
              <a:t>be </a:t>
            </a:r>
            <a:r>
              <a:rPr lang="en-US" sz="2400" dirty="0">
                <a:solidFill>
                  <a:schemeClr val="bg1"/>
                </a:solidFill>
                <a:latin typeface="+mn-lt"/>
              </a:rPr>
              <a:t>used to contact you through the system in the event of an emergency.</a:t>
            </a:r>
            <a:r>
              <a:rPr lang="en-US" sz="2400" dirty="0">
                <a:solidFill>
                  <a:schemeClr val="bg1"/>
                </a:solidFill>
                <a:latin typeface="Arial Black" panose="020B0A04020102020204" pitchFamily="34" charset="0"/>
              </a:rPr>
              <a:t/>
            </a:r>
            <a:br>
              <a:rPr lang="en-US" sz="2400" dirty="0">
                <a:solidFill>
                  <a:schemeClr val="bg1"/>
                </a:solidFill>
                <a:latin typeface="Arial Black" panose="020B0A04020102020204" pitchFamily="34" charset="0"/>
              </a:rPr>
            </a:br>
            <a:endParaRPr lang="en-US" sz="2400" dirty="0">
              <a:solidFill>
                <a:schemeClr val="bg1"/>
              </a:solidFill>
            </a:endParaRPr>
          </a:p>
        </p:txBody>
      </p:sp>
    </p:spTree>
    <p:extLst>
      <p:ext uri="{BB962C8B-B14F-4D97-AF65-F5344CB8AC3E}">
        <p14:creationId xmlns:p14="http://schemas.microsoft.com/office/powerpoint/2010/main" val="2037436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78125"/>
          </a:xfrm>
        </p:spPr>
        <p:txBody>
          <a:bodyPr>
            <a:noAutofit/>
          </a:bodyPr>
          <a:lstStyle/>
          <a:p>
            <a:r>
              <a:rPr lang="en-US" sz="2800" b="1" u="sng" dirty="0" smtClean="0">
                <a:solidFill>
                  <a:schemeClr val="bg1"/>
                </a:solidFill>
                <a:latin typeface="+mn-lt"/>
              </a:rPr>
              <a:t>Guardian </a:t>
            </a:r>
            <a:r>
              <a:rPr lang="en-US" sz="2800" b="1" u="sng" dirty="0">
                <a:solidFill>
                  <a:schemeClr val="bg1"/>
                </a:solidFill>
                <a:latin typeface="+mn-lt"/>
              </a:rPr>
              <a:t>Phone </a:t>
            </a:r>
            <a:r>
              <a:rPr lang="en-US" sz="2800" b="1" u="sng" dirty="0" smtClean="0">
                <a:solidFill>
                  <a:schemeClr val="bg1"/>
                </a:solidFill>
                <a:latin typeface="+mn-lt"/>
              </a:rPr>
              <a:t>Application</a:t>
            </a:r>
            <a:br>
              <a:rPr lang="en-US" sz="2800" b="1" u="sng" dirty="0" smtClean="0">
                <a:solidFill>
                  <a:schemeClr val="bg1"/>
                </a:solidFill>
                <a:latin typeface="+mn-lt"/>
              </a:rPr>
            </a:br>
            <a:r>
              <a:rPr lang="en-US" sz="1800" u="sng" dirty="0">
                <a:solidFill>
                  <a:schemeClr val="bg1"/>
                </a:solidFill>
                <a:latin typeface="+mn-lt"/>
              </a:rPr>
              <a:t/>
            </a:r>
            <a:br>
              <a:rPr lang="en-US" sz="1800" u="sng" dirty="0">
                <a:solidFill>
                  <a:schemeClr val="bg1"/>
                </a:solidFill>
                <a:latin typeface="+mn-lt"/>
              </a:rPr>
            </a:br>
            <a:r>
              <a:rPr lang="en-US" sz="2800" dirty="0" smtClean="0">
                <a:solidFill>
                  <a:schemeClr val="bg1"/>
                </a:solidFill>
                <a:latin typeface="+mn-lt"/>
              </a:rPr>
              <a:t>- </a:t>
            </a:r>
            <a:r>
              <a:rPr lang="en-US" sz="2800" dirty="0">
                <a:solidFill>
                  <a:schemeClr val="bg1"/>
                </a:solidFill>
                <a:latin typeface="+mn-lt"/>
              </a:rPr>
              <a:t>Call Campus Police (GPS and Profile), Call 911, Send Anonymous Tip, </a:t>
            </a:r>
            <a:r>
              <a:rPr lang="en-US" sz="2800" dirty="0" smtClean="0">
                <a:solidFill>
                  <a:schemeClr val="bg1"/>
                </a:solidFill>
                <a:latin typeface="+mn-lt"/>
              </a:rPr>
              <a:t>Safety </a:t>
            </a:r>
            <a:r>
              <a:rPr lang="en-US" sz="2800" dirty="0">
                <a:solidFill>
                  <a:schemeClr val="bg1"/>
                </a:solidFill>
                <a:latin typeface="+mn-lt"/>
              </a:rPr>
              <a:t>Timer (who will be your Guardian?), Emergency Blue Light in </a:t>
            </a:r>
            <a:r>
              <a:rPr lang="en-US" sz="2800" dirty="0" smtClean="0">
                <a:solidFill>
                  <a:schemeClr val="bg1"/>
                </a:solidFill>
                <a:latin typeface="+mn-lt"/>
              </a:rPr>
              <a:t>the Palm </a:t>
            </a:r>
            <a:r>
              <a:rPr lang="en-US" sz="2800" dirty="0">
                <a:solidFill>
                  <a:schemeClr val="bg1"/>
                </a:solidFill>
                <a:latin typeface="+mn-lt"/>
              </a:rPr>
              <a:t>of your Hands.</a:t>
            </a:r>
            <a:br>
              <a:rPr lang="en-US" sz="2800" dirty="0">
                <a:solidFill>
                  <a:schemeClr val="bg1"/>
                </a:solidFill>
                <a:latin typeface="+mn-lt"/>
              </a:rPr>
            </a:br>
            <a:r>
              <a:rPr lang="en-US" sz="2800" dirty="0" smtClean="0">
                <a:solidFill>
                  <a:schemeClr val="bg1"/>
                </a:solidFill>
                <a:latin typeface="+mn-lt"/>
              </a:rPr>
              <a:t>- </a:t>
            </a:r>
            <a:r>
              <a:rPr lang="en-US" sz="2800" dirty="0">
                <a:solidFill>
                  <a:schemeClr val="bg1"/>
                </a:solidFill>
                <a:latin typeface="+mn-lt"/>
              </a:rPr>
              <a:t>Information IN from YOU to US</a:t>
            </a:r>
          </a:p>
        </p:txBody>
      </p:sp>
      <p:pic>
        <p:nvPicPr>
          <p:cNvPr id="4" name="guardian.p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rot="20065815">
            <a:off x="1320886" y="3138939"/>
            <a:ext cx="2168844" cy="3418414"/>
          </a:xfrm>
          <a:prstGeom prst="rect">
            <a:avLst/>
          </a:prstGeom>
        </p:spPr>
      </p:pic>
      <p:pic>
        <p:nvPicPr>
          <p:cNvPr id="6" name="Picture 2" descr="Image result for guardian phone applicati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04449">
            <a:off x="8178069" y="2633357"/>
            <a:ext cx="2672667" cy="357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4082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59275"/>
          </a:xfrm>
        </p:spPr>
        <p:txBody>
          <a:bodyPr>
            <a:normAutofit/>
          </a:bodyPr>
          <a:lstStyle/>
          <a:p>
            <a:r>
              <a:rPr lang="en-US" sz="3100" b="1" u="sng" dirty="0" smtClean="0">
                <a:solidFill>
                  <a:schemeClr val="bg1"/>
                </a:solidFill>
                <a:latin typeface="+mn-lt"/>
              </a:rPr>
              <a:t>RAVE </a:t>
            </a:r>
            <a:r>
              <a:rPr lang="en-US" sz="3100" b="1" u="sng" dirty="0">
                <a:solidFill>
                  <a:schemeClr val="bg1"/>
                </a:solidFill>
                <a:latin typeface="+mn-lt"/>
              </a:rPr>
              <a:t>Alert System</a:t>
            </a:r>
            <a:r>
              <a:rPr lang="en-US" sz="3100" u="sng" dirty="0">
                <a:solidFill>
                  <a:schemeClr val="bg1"/>
                </a:solidFill>
                <a:latin typeface="+mn-lt"/>
              </a:rPr>
              <a:t/>
            </a:r>
            <a:br>
              <a:rPr lang="en-US" sz="3100" u="sng" dirty="0">
                <a:solidFill>
                  <a:schemeClr val="bg1"/>
                </a:solidFill>
                <a:latin typeface="+mn-lt"/>
              </a:rPr>
            </a:br>
            <a:r>
              <a:rPr lang="en-US" sz="3100" u="sng" dirty="0">
                <a:solidFill>
                  <a:schemeClr val="bg1"/>
                </a:solidFill>
                <a:latin typeface="+mn-lt"/>
              </a:rPr>
              <a:t/>
            </a:r>
            <a:br>
              <a:rPr lang="en-US" sz="3100" u="sng" dirty="0">
                <a:solidFill>
                  <a:schemeClr val="bg1"/>
                </a:solidFill>
                <a:latin typeface="+mn-lt"/>
              </a:rPr>
            </a:br>
            <a:r>
              <a:rPr lang="en-US" sz="3100" dirty="0">
                <a:solidFill>
                  <a:schemeClr val="bg1"/>
                </a:solidFill>
                <a:latin typeface="+mn-lt"/>
              </a:rPr>
              <a:t> </a:t>
            </a:r>
            <a:r>
              <a:rPr lang="en-US" sz="3100" dirty="0" smtClean="0">
                <a:solidFill>
                  <a:schemeClr val="bg1"/>
                </a:solidFill>
                <a:latin typeface="+mn-lt"/>
              </a:rPr>
              <a:t>- </a:t>
            </a:r>
            <a:r>
              <a:rPr lang="en-US" sz="3100" dirty="0">
                <a:solidFill>
                  <a:schemeClr val="bg1"/>
                </a:solidFill>
                <a:latin typeface="+mn-lt"/>
              </a:rPr>
              <a:t>Information OUT from US to YOU</a:t>
            </a:r>
            <a:br>
              <a:rPr lang="en-US" sz="3100" dirty="0">
                <a:solidFill>
                  <a:schemeClr val="bg1"/>
                </a:solidFill>
                <a:latin typeface="+mn-lt"/>
              </a:rPr>
            </a:br>
            <a:r>
              <a:rPr lang="en-US" sz="3100" dirty="0">
                <a:solidFill>
                  <a:schemeClr val="bg1"/>
                </a:solidFill>
                <a:latin typeface="+mn-lt"/>
              </a:rPr>
              <a:t> </a:t>
            </a:r>
            <a:r>
              <a:rPr lang="en-US" sz="3100" dirty="0" smtClean="0">
                <a:solidFill>
                  <a:schemeClr val="bg1"/>
                </a:solidFill>
                <a:latin typeface="+mn-lt"/>
              </a:rPr>
              <a:t>- </a:t>
            </a:r>
            <a:r>
              <a:rPr lang="en-US" sz="3100" dirty="0">
                <a:solidFill>
                  <a:schemeClr val="bg1"/>
                </a:solidFill>
                <a:latin typeface="+mn-lt"/>
              </a:rPr>
              <a:t>Cell Phone in the Banner System</a:t>
            </a:r>
            <a:br>
              <a:rPr lang="en-US" sz="3100" dirty="0">
                <a:solidFill>
                  <a:schemeClr val="bg1"/>
                </a:solidFill>
                <a:latin typeface="+mn-lt"/>
              </a:rPr>
            </a:br>
            <a:r>
              <a:rPr lang="en-US" sz="3100" dirty="0">
                <a:solidFill>
                  <a:schemeClr val="bg1"/>
                </a:solidFill>
                <a:latin typeface="+mn-lt"/>
              </a:rPr>
              <a:t> </a:t>
            </a:r>
            <a:r>
              <a:rPr lang="en-US" sz="3100" dirty="0" smtClean="0">
                <a:solidFill>
                  <a:schemeClr val="bg1"/>
                </a:solidFill>
                <a:latin typeface="+mn-lt"/>
              </a:rPr>
              <a:t>- </a:t>
            </a:r>
            <a:r>
              <a:rPr lang="en-US" sz="3100" dirty="0">
                <a:solidFill>
                  <a:schemeClr val="bg1"/>
                </a:solidFill>
                <a:latin typeface="+mn-lt"/>
              </a:rPr>
              <a:t>Receive Emergency Notifications </a:t>
            </a:r>
            <a:r>
              <a:rPr lang="en-US" sz="3100" dirty="0" smtClean="0">
                <a:solidFill>
                  <a:schemeClr val="bg1"/>
                </a:solidFill>
                <a:latin typeface="+mn-lt"/>
              </a:rPr>
              <a:t/>
            </a:r>
            <a:br>
              <a:rPr lang="en-US" sz="3100" dirty="0" smtClean="0">
                <a:solidFill>
                  <a:schemeClr val="bg1"/>
                </a:solidFill>
                <a:latin typeface="+mn-lt"/>
              </a:rPr>
            </a:br>
            <a:r>
              <a:rPr lang="en-US" sz="3100" dirty="0" smtClean="0">
                <a:solidFill>
                  <a:schemeClr val="bg1"/>
                </a:solidFill>
                <a:latin typeface="+mn-lt"/>
              </a:rPr>
              <a:t> - </a:t>
            </a:r>
            <a:r>
              <a:rPr lang="en-US" sz="3100" dirty="0">
                <a:solidFill>
                  <a:schemeClr val="bg1"/>
                </a:solidFill>
                <a:latin typeface="+mn-lt"/>
              </a:rPr>
              <a:t>Text</a:t>
            </a:r>
            <a:br>
              <a:rPr lang="en-US" sz="3100" dirty="0">
                <a:solidFill>
                  <a:schemeClr val="bg1"/>
                </a:solidFill>
                <a:latin typeface="+mn-lt"/>
              </a:rPr>
            </a:br>
            <a:r>
              <a:rPr lang="en-US" sz="3100" dirty="0">
                <a:solidFill>
                  <a:schemeClr val="bg1"/>
                </a:solidFill>
                <a:latin typeface="+mn-lt"/>
              </a:rPr>
              <a:t> </a:t>
            </a:r>
            <a:r>
              <a:rPr lang="en-US" sz="3100" dirty="0" smtClean="0">
                <a:solidFill>
                  <a:schemeClr val="bg1"/>
                </a:solidFill>
                <a:latin typeface="+mn-lt"/>
              </a:rPr>
              <a:t>- </a:t>
            </a:r>
            <a:r>
              <a:rPr lang="en-US" sz="3100" dirty="0">
                <a:solidFill>
                  <a:schemeClr val="bg1"/>
                </a:solidFill>
                <a:latin typeface="+mn-lt"/>
              </a:rPr>
              <a:t>E-mail                </a:t>
            </a:r>
            <a:r>
              <a:rPr lang="en-US" sz="3100" dirty="0" smtClean="0">
                <a:solidFill>
                  <a:schemeClr val="bg1"/>
                </a:solidFill>
                <a:latin typeface="+mn-lt"/>
              </a:rPr>
              <a:t/>
            </a:r>
            <a:br>
              <a:rPr lang="en-US" sz="3100" dirty="0" smtClean="0">
                <a:solidFill>
                  <a:schemeClr val="bg1"/>
                </a:solidFill>
                <a:latin typeface="+mn-lt"/>
              </a:rPr>
            </a:br>
            <a:r>
              <a:rPr lang="en-US" sz="3100" dirty="0" smtClean="0">
                <a:solidFill>
                  <a:schemeClr val="bg1"/>
                </a:solidFill>
                <a:latin typeface="+mn-lt"/>
              </a:rPr>
              <a:t> </a:t>
            </a:r>
            <a:r>
              <a:rPr lang="en-US" sz="3100" dirty="0">
                <a:solidFill>
                  <a:schemeClr val="bg1"/>
                </a:solidFill>
                <a:latin typeface="+mn-lt"/>
              </a:rPr>
              <a:t>- Cell Phone </a:t>
            </a:r>
            <a:r>
              <a:rPr lang="en-US" dirty="0">
                <a:latin typeface="Arial Black" panose="020B0A04020102020204" pitchFamily="34" charset="0"/>
              </a:rPr>
              <a:t/>
            </a:r>
            <a:br>
              <a:rPr lang="en-US" dirty="0">
                <a:latin typeface="Arial Black" panose="020B0A04020102020204" pitchFamily="34" charset="0"/>
              </a:rPr>
            </a:b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040" y="952500"/>
            <a:ext cx="5486400" cy="6248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606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365125"/>
            <a:ext cx="11795760" cy="4854575"/>
          </a:xfrm>
        </p:spPr>
        <p:txBody>
          <a:bodyPr>
            <a:normAutofit/>
          </a:bodyPr>
          <a:lstStyle/>
          <a:p>
            <a:r>
              <a:rPr lang="en-US" sz="6000" b="1" dirty="0" smtClean="0">
                <a:solidFill>
                  <a:schemeClr val="bg1"/>
                </a:solidFill>
              </a:rPr>
              <a:t/>
            </a:r>
            <a:br>
              <a:rPr lang="en-US" sz="6000" b="1" dirty="0" smtClean="0">
                <a:solidFill>
                  <a:schemeClr val="bg1"/>
                </a:solidFill>
              </a:rPr>
            </a:br>
            <a:r>
              <a:rPr lang="en-US" sz="6000" b="1" dirty="0" smtClean="0">
                <a:solidFill>
                  <a:schemeClr val="bg1"/>
                </a:solidFill>
              </a:rPr>
              <a:t> </a:t>
            </a:r>
            <a:r>
              <a:rPr lang="en-US" sz="5400" b="1" dirty="0" smtClean="0">
                <a:solidFill>
                  <a:schemeClr val="bg1"/>
                </a:solidFill>
              </a:rPr>
              <a:t>Meet Your Campus Police Department </a:t>
            </a:r>
            <a:r>
              <a:rPr lang="en-US" sz="6000" b="1" dirty="0" smtClean="0">
                <a:solidFill>
                  <a:schemeClr val="bg1"/>
                </a:solidFill>
              </a:rPr>
              <a:t/>
            </a:r>
            <a:br>
              <a:rPr lang="en-US" sz="6000" b="1" dirty="0" smtClean="0">
                <a:solidFill>
                  <a:schemeClr val="bg1"/>
                </a:solidFill>
              </a:rPr>
            </a:br>
            <a:endParaRPr lang="en-US" sz="6000" b="1" dirty="0">
              <a:solidFill>
                <a:schemeClr val="bg1"/>
              </a:solidFill>
            </a:endParaRPr>
          </a:p>
        </p:txBody>
      </p:sp>
      <p:sp>
        <p:nvSpPr>
          <p:cNvPr id="3" name="Right Arrow 2"/>
          <p:cNvSpPr/>
          <p:nvPr/>
        </p:nvSpPr>
        <p:spPr>
          <a:xfrm>
            <a:off x="6457950" y="3829050"/>
            <a:ext cx="302895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flipH="1">
            <a:off x="2133600" y="3826764"/>
            <a:ext cx="2628900" cy="486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308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21"/>
          </p:nvPr>
        </p:nvSpPr>
        <p:spPr>
          <a:xfrm>
            <a:off x="2424017" y="3393001"/>
            <a:ext cx="7271966" cy="985911"/>
          </a:xfrm>
        </p:spPr>
        <p:txBody>
          <a:bodyPr/>
          <a:lstStyle/>
          <a:p>
            <a:endParaRPr lang="en-US" sz="1200" dirty="0"/>
          </a:p>
          <a:p>
            <a:endParaRPr lang="en-US" sz="1400" dirty="0"/>
          </a:p>
          <a:p>
            <a:pPr marL="0" indent="0">
              <a:buNone/>
            </a:pPr>
            <a:r>
              <a:rPr lang="en-US" sz="2000" dirty="0"/>
              <a:t>                               </a:t>
            </a:r>
            <a:endParaRPr lang="en-US" sz="1200" dirty="0"/>
          </a:p>
        </p:txBody>
      </p:sp>
      <p:sp>
        <p:nvSpPr>
          <p:cNvPr id="4" name="Content Placeholder 3"/>
          <p:cNvSpPr>
            <a:spLocks noGrp="1"/>
          </p:cNvSpPr>
          <p:nvPr>
            <p:ph sz="half" idx="4294967295"/>
          </p:nvPr>
        </p:nvSpPr>
        <p:spPr>
          <a:xfrm>
            <a:off x="7695618" y="1661127"/>
            <a:ext cx="4496074" cy="1569479"/>
          </a:xfrm>
        </p:spPr>
        <p:txBody>
          <a:bodyPr/>
          <a:lstStyle/>
          <a:p>
            <a:pPr marL="0" indent="0">
              <a:buNone/>
            </a:pPr>
            <a:r>
              <a:rPr lang="en-US" dirty="0" smtClean="0"/>
              <a:t> </a:t>
            </a:r>
          </a:p>
          <a:p>
            <a:endParaRPr lang="en-US" dirty="0"/>
          </a:p>
          <a:p>
            <a:pPr marL="0" indent="0">
              <a:buNone/>
            </a:pPr>
            <a:r>
              <a:rPr lang="en-US" dirty="0" smtClean="0"/>
              <a:t>           </a:t>
            </a:r>
            <a:endParaRPr lang="en-US" sz="1200" dirty="0"/>
          </a:p>
        </p:txBody>
      </p:sp>
      <p:sp>
        <p:nvSpPr>
          <p:cNvPr id="5" name="Text Box 2"/>
          <p:cNvSpPr txBox="1">
            <a:spLocks noChangeArrowheads="1"/>
          </p:cNvSpPr>
          <p:nvPr/>
        </p:nvSpPr>
        <p:spPr bwMode="auto">
          <a:xfrm flipH="1" flipV="1">
            <a:off x="8221664" y="63500"/>
            <a:ext cx="2635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10800000"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endParaRPr lang="en-US" altLang="en-US">
              <a:latin typeface="Arial" panose="020B0604020202020204" pitchFamily="34" charset="0"/>
            </a:endParaRPr>
          </a:p>
        </p:txBody>
      </p:sp>
      <p:pic>
        <p:nvPicPr>
          <p:cNvPr id="1027" name="Picture 3" descr="JPurc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573089"/>
            <a:ext cx="17463" cy="2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8" name="Picture 4" descr="RSher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6900" y="915989"/>
            <a:ext cx="17463" cy="2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6" name="Group 5"/>
          <p:cNvGrpSpPr>
            <a:grpSpLocks/>
          </p:cNvGrpSpPr>
          <p:nvPr/>
        </p:nvGrpSpPr>
        <p:grpSpPr bwMode="auto">
          <a:xfrm>
            <a:off x="245470" y="144654"/>
            <a:ext cx="1202659" cy="1574550"/>
            <a:chOff x="107181853" y="106934122"/>
            <a:chExt cx="1085850" cy="1674480"/>
          </a:xfrm>
        </p:grpSpPr>
        <p:pic>
          <p:nvPicPr>
            <p:cNvPr id="1030" name="Picture 6" descr="DColonno"/>
            <p:cNvPicPr>
              <a:picLocks noChangeAspect="1" noChangeArrowheads="1"/>
            </p:cNvPicPr>
            <p:nvPr/>
          </p:nvPicPr>
          <p:blipFill>
            <a:blip r:embed="rId4" cstate="print">
              <a:extLst>
                <a:ext uri="{28A0092B-C50C-407E-A947-70E740481C1C}">
                  <a14:useLocalDpi xmlns:a14="http://schemas.microsoft.com/office/drawing/2010/main" val="0"/>
                </a:ext>
              </a:extLst>
            </a:blip>
            <a:srcRect t="2333" b="2333"/>
            <a:stretch>
              <a:fillRect/>
            </a:stretch>
          </p:blipFill>
          <p:spPr bwMode="auto">
            <a:xfrm>
              <a:off x="107213400" y="106934122"/>
              <a:ext cx="1054303" cy="1274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7"/>
            <p:cNvSpPr txBox="1">
              <a:spLocks noChangeArrowheads="1"/>
            </p:cNvSpPr>
            <p:nvPr/>
          </p:nvSpPr>
          <p:spPr bwMode="auto">
            <a:xfrm>
              <a:off x="107181853" y="108208552"/>
              <a:ext cx="10858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b="1" dirty="0">
                  <a:solidFill>
                    <a:schemeClr val="accent4"/>
                  </a:solidFill>
                  <a:latin typeface="Arial" panose="020B0604020202020204" pitchFamily="34" charset="0"/>
                </a:rPr>
                <a:t>Chief of Police</a:t>
              </a:r>
            </a:p>
            <a:p>
              <a:pPr defTabSz="914309" eaLnBrk="0" fontAlgn="base" hangingPunct="0">
                <a:spcBef>
                  <a:spcPct val="0"/>
                </a:spcBef>
                <a:spcAft>
                  <a:spcPct val="0"/>
                </a:spcAft>
              </a:pPr>
              <a:r>
                <a:rPr lang="en-US" altLang="en-US" sz="1000" b="1" dirty="0">
                  <a:solidFill>
                    <a:schemeClr val="accent4"/>
                  </a:solidFill>
                  <a:latin typeface="Arial" panose="020B0604020202020204" pitchFamily="34" charset="0"/>
                </a:rPr>
                <a:t>Daniel Colonno</a:t>
              </a:r>
              <a:endParaRPr lang="en-US" altLang="en-US" dirty="0">
                <a:solidFill>
                  <a:schemeClr val="accent4"/>
                </a:solidFill>
                <a:latin typeface="Arial" panose="020B0604020202020204" pitchFamily="34" charset="0"/>
              </a:endParaRPr>
            </a:p>
          </p:txBody>
        </p:sp>
      </p:grpSp>
      <p:grpSp>
        <p:nvGrpSpPr>
          <p:cNvPr id="8" name="Group 8"/>
          <p:cNvGrpSpPr>
            <a:grpSpLocks/>
          </p:cNvGrpSpPr>
          <p:nvPr/>
        </p:nvGrpSpPr>
        <p:grpSpPr bwMode="auto">
          <a:xfrm>
            <a:off x="1895439" y="4540499"/>
            <a:ext cx="1135062" cy="1602301"/>
            <a:chOff x="108317212" y="110477963"/>
            <a:chExt cx="1135954" cy="1724360"/>
          </a:xfrm>
        </p:grpSpPr>
        <p:pic>
          <p:nvPicPr>
            <p:cNvPr id="1033" name="Picture 9" descr="RKrzanik"/>
            <p:cNvPicPr>
              <a:picLocks noChangeAspect="1" noChangeArrowheads="1"/>
            </p:cNvPicPr>
            <p:nvPr/>
          </p:nvPicPr>
          <p:blipFill>
            <a:blip r:embed="rId5" cstate="print">
              <a:extLst>
                <a:ext uri="{28A0092B-C50C-407E-A947-70E740481C1C}">
                  <a14:useLocalDpi xmlns:a14="http://schemas.microsoft.com/office/drawing/2010/main" val="0"/>
                </a:ext>
              </a:extLst>
            </a:blip>
            <a:srcRect l="121" r="121"/>
            <a:stretch>
              <a:fillRect/>
            </a:stretch>
          </p:blipFill>
          <p:spPr bwMode="auto">
            <a:xfrm>
              <a:off x="108318556" y="110477963"/>
              <a:ext cx="1023518" cy="1314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10"/>
            <p:cNvSpPr txBox="1">
              <a:spLocks noChangeArrowheads="1"/>
            </p:cNvSpPr>
            <p:nvPr/>
          </p:nvSpPr>
          <p:spPr bwMode="auto">
            <a:xfrm>
              <a:off x="108317212" y="111802273"/>
              <a:ext cx="1135954"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Part-Time Officer</a:t>
              </a:r>
            </a:p>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Robert Krzanik</a:t>
              </a:r>
              <a:endParaRPr lang="en-US" altLang="en-US" dirty="0">
                <a:latin typeface="Arial" panose="020B0604020202020204" pitchFamily="34" charset="0"/>
              </a:endParaRPr>
            </a:p>
          </p:txBody>
        </p:sp>
      </p:grpSp>
      <p:grpSp>
        <p:nvGrpSpPr>
          <p:cNvPr id="16" name="Group 20"/>
          <p:cNvGrpSpPr>
            <a:grpSpLocks/>
          </p:cNvGrpSpPr>
          <p:nvPr/>
        </p:nvGrpSpPr>
        <p:grpSpPr bwMode="auto">
          <a:xfrm>
            <a:off x="5934278" y="5037158"/>
            <a:ext cx="1085850" cy="1476213"/>
            <a:chOff x="108756450" y="112578777"/>
            <a:chExt cx="1085850" cy="1721223"/>
          </a:xfrm>
        </p:grpSpPr>
        <p:pic>
          <p:nvPicPr>
            <p:cNvPr id="1045" name="Picture 21" descr="CVla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756450" y="112578777"/>
              <a:ext cx="1054303" cy="1317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7" name="Text Box 22"/>
            <p:cNvSpPr txBox="1">
              <a:spLocks noChangeArrowheads="1"/>
            </p:cNvSpPr>
            <p:nvPr/>
          </p:nvSpPr>
          <p:spPr bwMode="auto">
            <a:xfrm>
              <a:off x="108756450" y="113899950"/>
              <a:ext cx="10858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b="1">
                  <a:solidFill>
                    <a:srgbClr val="000000"/>
                  </a:solidFill>
                  <a:latin typeface="Arial" panose="020B0604020202020204" pitchFamily="34" charset="0"/>
                </a:rPr>
                <a:t>Dispatcher</a:t>
              </a:r>
            </a:p>
            <a:p>
              <a:pPr defTabSz="914309" eaLnBrk="0" fontAlgn="base" hangingPunct="0">
                <a:spcBef>
                  <a:spcPct val="0"/>
                </a:spcBef>
                <a:spcAft>
                  <a:spcPct val="0"/>
                </a:spcAft>
              </a:pPr>
              <a:r>
                <a:rPr lang="en-US" altLang="en-US" sz="1000" b="1">
                  <a:solidFill>
                    <a:srgbClr val="000000"/>
                  </a:solidFill>
                  <a:latin typeface="Arial" panose="020B0604020202020204" pitchFamily="34" charset="0"/>
                </a:rPr>
                <a:t>Christy Lemoine</a:t>
              </a:r>
              <a:endParaRPr lang="en-US" altLang="en-US">
                <a:latin typeface="Arial" panose="020B0604020202020204" pitchFamily="34" charset="0"/>
              </a:endParaRPr>
            </a:p>
          </p:txBody>
        </p:sp>
      </p:grpSp>
      <p:grpSp>
        <p:nvGrpSpPr>
          <p:cNvPr id="18" name="Group 23"/>
          <p:cNvGrpSpPr>
            <a:grpSpLocks/>
          </p:cNvGrpSpPr>
          <p:nvPr/>
        </p:nvGrpSpPr>
        <p:grpSpPr bwMode="auto">
          <a:xfrm>
            <a:off x="4819332" y="5043008"/>
            <a:ext cx="1200150" cy="1507402"/>
            <a:chOff x="111285333" y="112653307"/>
            <a:chExt cx="1200150" cy="1717929"/>
          </a:xfrm>
        </p:grpSpPr>
        <p:pic>
          <p:nvPicPr>
            <p:cNvPr id="1048" name="Picture 24" descr="RSherm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85333" y="112653307"/>
              <a:ext cx="1054303" cy="1317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9" name="Text Box 25"/>
            <p:cNvSpPr txBox="1">
              <a:spLocks noChangeArrowheads="1"/>
            </p:cNvSpPr>
            <p:nvPr/>
          </p:nvSpPr>
          <p:spPr bwMode="auto">
            <a:xfrm>
              <a:off x="111285333" y="113971186"/>
              <a:ext cx="12001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b="1">
                  <a:solidFill>
                    <a:srgbClr val="000000"/>
                  </a:solidFill>
                  <a:latin typeface="Arial" panose="020B0604020202020204" pitchFamily="34" charset="0"/>
                </a:rPr>
                <a:t>Dispatcher</a:t>
              </a:r>
            </a:p>
            <a:p>
              <a:pPr defTabSz="914309" eaLnBrk="0" fontAlgn="base" hangingPunct="0">
                <a:spcBef>
                  <a:spcPct val="0"/>
                </a:spcBef>
                <a:spcAft>
                  <a:spcPct val="0"/>
                </a:spcAft>
              </a:pPr>
              <a:r>
                <a:rPr lang="en-US" altLang="en-US" sz="1000" b="1">
                  <a:solidFill>
                    <a:srgbClr val="000000"/>
                  </a:solidFill>
                  <a:latin typeface="Arial" panose="020B0604020202020204" pitchFamily="34" charset="0"/>
                </a:rPr>
                <a:t>Rosetta Sherman</a:t>
              </a:r>
              <a:endParaRPr lang="en-US" altLang="en-US">
                <a:latin typeface="Arial" panose="020B0604020202020204" pitchFamily="34" charset="0"/>
              </a:endParaRPr>
            </a:p>
          </p:txBody>
        </p:sp>
      </p:grpSp>
      <p:grpSp>
        <p:nvGrpSpPr>
          <p:cNvPr id="22" name="Group 29"/>
          <p:cNvGrpSpPr>
            <a:grpSpLocks/>
          </p:cNvGrpSpPr>
          <p:nvPr/>
        </p:nvGrpSpPr>
        <p:grpSpPr bwMode="auto">
          <a:xfrm>
            <a:off x="5385061" y="1542089"/>
            <a:ext cx="1720485" cy="1380636"/>
            <a:chOff x="110319779" y="106820477"/>
            <a:chExt cx="1883858" cy="1758420"/>
          </a:xfrm>
        </p:grpSpPr>
        <p:sp>
          <p:nvSpPr>
            <p:cNvPr id="23" name="Text Box 30"/>
            <p:cNvSpPr txBox="1">
              <a:spLocks noChangeArrowheads="1"/>
            </p:cNvSpPr>
            <p:nvPr/>
          </p:nvSpPr>
          <p:spPr bwMode="auto">
            <a:xfrm>
              <a:off x="110319779" y="108194087"/>
              <a:ext cx="1883858" cy="3848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Sergeant </a:t>
              </a:r>
              <a:r>
                <a:rPr lang="en-US" altLang="en-US" sz="1000" b="1" dirty="0">
                  <a:solidFill>
                    <a:srgbClr val="FFFF00"/>
                  </a:solidFill>
                  <a:latin typeface="Arial" panose="020B0604020202020204" pitchFamily="34" charset="0"/>
                </a:rPr>
                <a:t>(Evening 4p-Mid)</a:t>
              </a:r>
            </a:p>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Peter </a:t>
              </a:r>
              <a:r>
                <a:rPr lang="en-US" altLang="en-US" sz="1000" b="1" dirty="0" err="1">
                  <a:solidFill>
                    <a:srgbClr val="000000"/>
                  </a:solidFill>
                  <a:latin typeface="Arial" panose="020B0604020202020204" pitchFamily="34" charset="0"/>
                </a:rPr>
                <a:t>Urbanowicz</a:t>
              </a:r>
              <a:endParaRPr lang="en-US" altLang="en-US" dirty="0">
                <a:latin typeface="Arial" panose="020B0604020202020204" pitchFamily="34" charset="0"/>
              </a:endParaRPr>
            </a:p>
          </p:txBody>
        </p:sp>
        <p:pic>
          <p:nvPicPr>
            <p:cNvPr id="1055" name="Picture 31" descr="PUrbanowicz"/>
            <p:cNvPicPr>
              <a:picLocks noChangeAspect="1" noChangeArrowheads="1"/>
            </p:cNvPicPr>
            <p:nvPr/>
          </p:nvPicPr>
          <p:blipFill>
            <a:blip r:embed="rId8" cstate="print">
              <a:extLst>
                <a:ext uri="{28A0092B-C50C-407E-A947-70E740481C1C}">
                  <a14:useLocalDpi xmlns:a14="http://schemas.microsoft.com/office/drawing/2010/main" val="0"/>
                </a:ext>
              </a:extLst>
            </a:blip>
            <a:srcRect t="2661" b="2661"/>
            <a:stretch>
              <a:fillRect/>
            </a:stretch>
          </p:blipFill>
          <p:spPr bwMode="auto">
            <a:xfrm>
              <a:off x="110423333" y="106820477"/>
              <a:ext cx="1054303" cy="1389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27" name="Text Box 36"/>
          <p:cNvSpPr txBox="1">
            <a:spLocks noChangeArrowheads="1"/>
          </p:cNvSpPr>
          <p:nvPr/>
        </p:nvSpPr>
        <p:spPr bwMode="auto">
          <a:xfrm>
            <a:off x="8814243" y="2710090"/>
            <a:ext cx="2031727" cy="356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Sergeant  </a:t>
            </a:r>
            <a:r>
              <a:rPr lang="en-US" altLang="en-US" sz="1000" b="1" dirty="0">
                <a:solidFill>
                  <a:srgbClr val="FF0000"/>
                </a:solidFill>
                <a:latin typeface="Arial" panose="020B0604020202020204" pitchFamily="34" charset="0"/>
              </a:rPr>
              <a:t>(Overnight 12mid- 8a)  </a:t>
            </a:r>
          </a:p>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Mark </a:t>
            </a:r>
            <a:r>
              <a:rPr lang="en-US" altLang="en-US" sz="1000" b="1" dirty="0" err="1">
                <a:solidFill>
                  <a:srgbClr val="000000"/>
                </a:solidFill>
                <a:latin typeface="Arial" panose="020B0604020202020204" pitchFamily="34" charset="0"/>
              </a:rPr>
              <a:t>Denault</a:t>
            </a:r>
            <a:endParaRPr lang="en-US" altLang="en-US" dirty="0">
              <a:latin typeface="Arial" panose="020B0604020202020204" pitchFamily="34" charset="0"/>
            </a:endParaRPr>
          </a:p>
        </p:txBody>
      </p:sp>
      <p:sp>
        <p:nvSpPr>
          <p:cNvPr id="28" name="Text Box 38"/>
          <p:cNvSpPr txBox="1">
            <a:spLocks noChangeArrowheads="1"/>
          </p:cNvSpPr>
          <p:nvPr/>
        </p:nvSpPr>
        <p:spPr bwMode="auto">
          <a:xfrm>
            <a:off x="7138989" y="9248775"/>
            <a:ext cx="1082675"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a:solidFill>
                  <a:srgbClr val="000000"/>
                </a:solidFill>
                <a:latin typeface="Times New Roman" panose="02020603050405020304" pitchFamily="18" charset="0"/>
              </a:rPr>
              <a:t>Revised  6/14/18</a:t>
            </a:r>
            <a:endParaRPr lang="en-US" altLang="en-US">
              <a:latin typeface="Arial" panose="020B0604020202020204" pitchFamily="34" charset="0"/>
            </a:endParaRPr>
          </a:p>
        </p:txBody>
      </p:sp>
      <p:grpSp>
        <p:nvGrpSpPr>
          <p:cNvPr id="29" name="Group 39"/>
          <p:cNvGrpSpPr>
            <a:grpSpLocks/>
          </p:cNvGrpSpPr>
          <p:nvPr/>
        </p:nvGrpSpPr>
        <p:grpSpPr bwMode="auto">
          <a:xfrm>
            <a:off x="3713196" y="5043008"/>
            <a:ext cx="1085850" cy="1482397"/>
            <a:chOff x="109989258" y="116563428"/>
            <a:chExt cx="1085850" cy="1704415"/>
          </a:xfrm>
        </p:grpSpPr>
        <p:pic>
          <p:nvPicPr>
            <p:cNvPr id="1064" name="Picture 40" descr="JDzbenski"/>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989258" y="116563428"/>
              <a:ext cx="1054303" cy="1313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0" name="Text Box 41"/>
            <p:cNvSpPr txBox="1">
              <a:spLocks noChangeArrowheads="1"/>
            </p:cNvSpPr>
            <p:nvPr/>
          </p:nvSpPr>
          <p:spPr bwMode="auto">
            <a:xfrm>
              <a:off x="109989258" y="117867793"/>
              <a:ext cx="10858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b="1">
                  <a:solidFill>
                    <a:srgbClr val="000000"/>
                  </a:solidFill>
                  <a:latin typeface="Arial" panose="020B0604020202020204" pitchFamily="34" charset="0"/>
                </a:rPr>
                <a:t>Office Manager</a:t>
              </a:r>
            </a:p>
            <a:p>
              <a:pPr defTabSz="914309" eaLnBrk="0" fontAlgn="base" hangingPunct="0">
                <a:spcBef>
                  <a:spcPct val="0"/>
                </a:spcBef>
                <a:spcAft>
                  <a:spcPct val="0"/>
                </a:spcAft>
              </a:pPr>
              <a:r>
                <a:rPr lang="en-US" altLang="en-US" sz="1000" b="1">
                  <a:solidFill>
                    <a:srgbClr val="000000"/>
                  </a:solidFill>
                  <a:latin typeface="Arial" panose="020B0604020202020204" pitchFamily="34" charset="0"/>
                </a:rPr>
                <a:t>Janice Dzbenski</a:t>
              </a:r>
              <a:endParaRPr lang="en-US" altLang="en-US">
                <a:latin typeface="Arial" panose="020B0604020202020204" pitchFamily="34" charset="0"/>
              </a:endParaRPr>
            </a:p>
          </p:txBody>
        </p:sp>
      </p:grpSp>
      <p:grpSp>
        <p:nvGrpSpPr>
          <p:cNvPr id="1025" name="Group 45"/>
          <p:cNvGrpSpPr>
            <a:grpSpLocks/>
          </p:cNvGrpSpPr>
          <p:nvPr/>
        </p:nvGrpSpPr>
        <p:grpSpPr bwMode="auto">
          <a:xfrm>
            <a:off x="8304374" y="3153230"/>
            <a:ext cx="1188555" cy="1408913"/>
            <a:chOff x="112396337" y="109438279"/>
            <a:chExt cx="1188013" cy="1706279"/>
          </a:xfrm>
        </p:grpSpPr>
        <p:pic>
          <p:nvPicPr>
            <p:cNvPr id="1070" name="Picture 46" descr="GVanBramer"/>
            <p:cNvPicPr>
              <a:picLocks noChangeAspect="1" noChangeArrowheads="1"/>
            </p:cNvPicPr>
            <p:nvPr/>
          </p:nvPicPr>
          <p:blipFill>
            <a:blip r:embed="rId10" cstate="print">
              <a:extLst>
                <a:ext uri="{28A0092B-C50C-407E-A947-70E740481C1C}">
                  <a14:useLocalDpi xmlns:a14="http://schemas.microsoft.com/office/drawing/2010/main" val="0"/>
                </a:ext>
              </a:extLst>
            </a:blip>
            <a:srcRect t="2763" b="2763"/>
            <a:stretch>
              <a:fillRect/>
            </a:stretch>
          </p:blipFill>
          <p:spPr bwMode="auto">
            <a:xfrm>
              <a:off x="112396337" y="109438279"/>
              <a:ext cx="1054303" cy="1315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26" name="Text Box 47"/>
            <p:cNvSpPr txBox="1">
              <a:spLocks noChangeArrowheads="1"/>
            </p:cNvSpPr>
            <p:nvPr/>
          </p:nvSpPr>
          <p:spPr bwMode="auto">
            <a:xfrm>
              <a:off x="112396337" y="110757034"/>
              <a:ext cx="1188013" cy="387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Officer</a:t>
              </a:r>
            </a:p>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Gary Van </a:t>
              </a:r>
              <a:r>
                <a:rPr lang="en-US" altLang="en-US" sz="1000" b="1" dirty="0" err="1">
                  <a:solidFill>
                    <a:srgbClr val="000000"/>
                  </a:solidFill>
                  <a:latin typeface="Arial" panose="020B0604020202020204" pitchFamily="34" charset="0"/>
                </a:rPr>
                <a:t>Bramer</a:t>
              </a:r>
              <a:endParaRPr lang="en-US" altLang="en-US" dirty="0">
                <a:latin typeface="Arial" panose="020B0604020202020204" pitchFamily="34" charset="0"/>
              </a:endParaRPr>
            </a:p>
          </p:txBody>
        </p:sp>
      </p:grpSp>
      <p:grpSp>
        <p:nvGrpSpPr>
          <p:cNvPr id="1029" name="Group 48"/>
          <p:cNvGrpSpPr>
            <a:grpSpLocks/>
          </p:cNvGrpSpPr>
          <p:nvPr/>
        </p:nvGrpSpPr>
        <p:grpSpPr bwMode="auto">
          <a:xfrm>
            <a:off x="5364454" y="3131686"/>
            <a:ext cx="1166812" cy="1267059"/>
            <a:chOff x="108317212" y="108456173"/>
            <a:chExt cx="1167037" cy="1685549"/>
          </a:xfrm>
        </p:grpSpPr>
        <p:pic>
          <p:nvPicPr>
            <p:cNvPr id="1073" name="Picture 49" descr="MCogswell"/>
            <p:cNvPicPr>
              <a:picLocks noChangeAspect="1" noChangeArrowheads="1"/>
            </p:cNvPicPr>
            <p:nvPr/>
          </p:nvPicPr>
          <p:blipFill>
            <a:blip r:embed="rId11" cstate="print">
              <a:extLst>
                <a:ext uri="{28A0092B-C50C-407E-A947-70E740481C1C}">
                  <a14:useLocalDpi xmlns:a14="http://schemas.microsoft.com/office/drawing/2010/main" val="0"/>
                </a:ext>
              </a:extLst>
            </a:blip>
            <a:srcRect t="3102" b="3102"/>
            <a:stretch>
              <a:fillRect/>
            </a:stretch>
          </p:blipFill>
          <p:spPr bwMode="auto">
            <a:xfrm>
              <a:off x="108317212" y="108456173"/>
              <a:ext cx="1054303" cy="1315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31" name="Text Box 50"/>
            <p:cNvSpPr txBox="1">
              <a:spLocks noChangeArrowheads="1"/>
            </p:cNvSpPr>
            <p:nvPr/>
          </p:nvSpPr>
          <p:spPr bwMode="auto">
            <a:xfrm>
              <a:off x="108317212" y="109771277"/>
              <a:ext cx="1167037" cy="3704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Officer</a:t>
              </a:r>
            </a:p>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Michael Cogswell</a:t>
              </a:r>
              <a:endParaRPr lang="en-US" altLang="en-US" dirty="0">
                <a:latin typeface="Arial" panose="020B0604020202020204" pitchFamily="34" charset="0"/>
              </a:endParaRPr>
            </a:p>
          </p:txBody>
        </p:sp>
      </p:grpSp>
      <p:grpSp>
        <p:nvGrpSpPr>
          <p:cNvPr id="1032" name="Group 51"/>
          <p:cNvGrpSpPr>
            <a:grpSpLocks/>
          </p:cNvGrpSpPr>
          <p:nvPr/>
        </p:nvGrpSpPr>
        <p:grpSpPr bwMode="auto">
          <a:xfrm>
            <a:off x="3925014" y="3388394"/>
            <a:ext cx="1135062" cy="1399946"/>
            <a:chOff x="107107702" y="110728059"/>
            <a:chExt cx="1135954" cy="1724360"/>
          </a:xfrm>
        </p:grpSpPr>
        <p:pic>
          <p:nvPicPr>
            <p:cNvPr id="1076" name="Picture 52" descr="CLampiasi"/>
            <p:cNvPicPr>
              <a:picLocks noChangeAspect="1" noChangeArrowheads="1"/>
            </p:cNvPicPr>
            <p:nvPr/>
          </p:nvPicPr>
          <p:blipFill>
            <a:blip r:embed="rId12" cstate="print">
              <a:extLst>
                <a:ext uri="{28A0092B-C50C-407E-A947-70E740481C1C}">
                  <a14:useLocalDpi xmlns:a14="http://schemas.microsoft.com/office/drawing/2010/main" val="0"/>
                </a:ext>
              </a:extLst>
            </a:blip>
            <a:srcRect t="1694" b="1694"/>
            <a:stretch>
              <a:fillRect/>
            </a:stretch>
          </p:blipFill>
          <p:spPr bwMode="auto">
            <a:xfrm>
              <a:off x="107109024" y="110728059"/>
              <a:ext cx="1023518" cy="1314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34" name="Text Box 53"/>
            <p:cNvSpPr txBox="1">
              <a:spLocks noChangeArrowheads="1"/>
            </p:cNvSpPr>
            <p:nvPr/>
          </p:nvSpPr>
          <p:spPr bwMode="auto">
            <a:xfrm>
              <a:off x="107107702" y="112042729"/>
              <a:ext cx="1135954" cy="409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Officer </a:t>
              </a:r>
              <a:r>
                <a:rPr lang="en-US" altLang="en-US" sz="1000" b="1" dirty="0" smtClean="0">
                  <a:solidFill>
                    <a:srgbClr val="000000"/>
                  </a:solidFill>
                  <a:latin typeface="Arial" panose="020B0604020202020204" pitchFamily="34" charset="0"/>
                </a:rPr>
                <a:t>Chris </a:t>
              </a:r>
              <a:r>
                <a:rPr lang="en-US" altLang="en-US" sz="1000" b="1" dirty="0" err="1">
                  <a:solidFill>
                    <a:srgbClr val="000000"/>
                  </a:solidFill>
                  <a:latin typeface="Arial" panose="020B0604020202020204" pitchFamily="34" charset="0"/>
                </a:rPr>
                <a:t>Lampiasi</a:t>
              </a:r>
              <a:endParaRPr lang="en-US" altLang="en-US" dirty="0">
                <a:latin typeface="Arial" panose="020B0604020202020204" pitchFamily="34" charset="0"/>
              </a:endParaRPr>
            </a:p>
          </p:txBody>
        </p:sp>
      </p:grpSp>
      <p:pic>
        <p:nvPicPr>
          <p:cNvPr id="1081" name="Picture 5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69681" y="112754"/>
            <a:ext cx="676222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1038" name="Group 2"/>
          <p:cNvGrpSpPr>
            <a:grpSpLocks/>
          </p:cNvGrpSpPr>
          <p:nvPr/>
        </p:nvGrpSpPr>
        <p:grpSpPr bwMode="auto">
          <a:xfrm>
            <a:off x="1838311" y="1500892"/>
            <a:ext cx="1704030" cy="1345995"/>
            <a:chOff x="107187873" y="108823461"/>
            <a:chExt cx="1704030" cy="1693442"/>
          </a:xfrm>
        </p:grpSpPr>
        <p:pic>
          <p:nvPicPr>
            <p:cNvPr id="1040" name="Picture 3" descr="JBiasin"/>
            <p:cNvPicPr>
              <a:picLocks noChangeAspect="1" noChangeArrowheads="1"/>
            </p:cNvPicPr>
            <p:nvPr/>
          </p:nvPicPr>
          <p:blipFill>
            <a:blip r:embed="rId14" cstate="print">
              <a:extLst>
                <a:ext uri="{28A0092B-C50C-407E-A947-70E740481C1C}">
                  <a14:useLocalDpi xmlns:a14="http://schemas.microsoft.com/office/drawing/2010/main" val="0"/>
                </a:ext>
              </a:extLst>
            </a:blip>
            <a:srcRect t="2533" b="2533"/>
            <a:stretch>
              <a:fillRect/>
            </a:stretch>
          </p:blipFill>
          <p:spPr bwMode="auto">
            <a:xfrm>
              <a:off x="107245000" y="108823461"/>
              <a:ext cx="1054303" cy="1317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41" name="Text Box 4"/>
            <p:cNvSpPr txBox="1">
              <a:spLocks noChangeArrowheads="1"/>
            </p:cNvSpPr>
            <p:nvPr/>
          </p:nvSpPr>
          <p:spPr bwMode="auto">
            <a:xfrm>
              <a:off x="107187873" y="110116853"/>
              <a:ext cx="170403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Sergeant  </a:t>
              </a:r>
              <a:r>
                <a:rPr lang="en-US" altLang="en-US" sz="1000" b="1" dirty="0">
                  <a:solidFill>
                    <a:schemeClr val="bg2"/>
                  </a:solidFill>
                  <a:latin typeface="Arial" panose="020B0604020202020204" pitchFamily="34" charset="0"/>
                </a:rPr>
                <a:t>(Day / 8a-4p) </a:t>
              </a:r>
            </a:p>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Justin </a:t>
              </a:r>
              <a:r>
                <a:rPr lang="en-US" altLang="en-US" sz="1000" b="1" dirty="0" err="1">
                  <a:solidFill>
                    <a:srgbClr val="000000"/>
                  </a:solidFill>
                  <a:latin typeface="Arial" panose="020B0604020202020204" pitchFamily="34" charset="0"/>
                </a:rPr>
                <a:t>Biasin</a:t>
              </a:r>
              <a:endParaRPr lang="en-US" altLang="en-US" dirty="0">
                <a:latin typeface="Arial" panose="020B0604020202020204" pitchFamily="34" charset="0"/>
              </a:endParaRPr>
            </a:p>
          </p:txBody>
        </p:sp>
      </p:grpSp>
      <p:grpSp>
        <p:nvGrpSpPr>
          <p:cNvPr id="1047" name="Group 8"/>
          <p:cNvGrpSpPr>
            <a:grpSpLocks/>
          </p:cNvGrpSpPr>
          <p:nvPr/>
        </p:nvGrpSpPr>
        <p:grpSpPr bwMode="auto">
          <a:xfrm>
            <a:off x="1147673" y="2986193"/>
            <a:ext cx="1065151" cy="1468883"/>
            <a:chOff x="109695252" y="106533110"/>
            <a:chExt cx="1085850" cy="1731988"/>
          </a:xfrm>
        </p:grpSpPr>
        <p:sp>
          <p:nvSpPr>
            <p:cNvPr id="1049" name="Text Box 9"/>
            <p:cNvSpPr txBox="1">
              <a:spLocks noChangeArrowheads="1"/>
            </p:cNvSpPr>
            <p:nvPr/>
          </p:nvSpPr>
          <p:spPr bwMode="auto">
            <a:xfrm>
              <a:off x="109695252" y="107865048"/>
              <a:ext cx="10858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Officer</a:t>
              </a:r>
            </a:p>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Bob Horne</a:t>
              </a:r>
              <a:endParaRPr lang="en-US" altLang="en-US" dirty="0">
                <a:latin typeface="Arial" panose="020B0604020202020204" pitchFamily="34" charset="0"/>
              </a:endParaRPr>
            </a:p>
          </p:txBody>
        </p:sp>
        <p:pic>
          <p:nvPicPr>
            <p:cNvPr id="1050" name="Picture 10" descr="BHorne"/>
            <p:cNvPicPr>
              <a:picLocks noChangeAspect="1" noChangeArrowheads="1"/>
            </p:cNvPicPr>
            <p:nvPr/>
          </p:nvPicPr>
          <p:blipFill>
            <a:blip r:embed="rId15" cstate="print">
              <a:extLst>
                <a:ext uri="{28A0092B-C50C-407E-A947-70E740481C1C}">
                  <a14:useLocalDpi xmlns:a14="http://schemas.microsoft.com/office/drawing/2010/main" val="0"/>
                </a:ext>
              </a:extLst>
            </a:blip>
            <a:srcRect t="3011" b="3011"/>
            <a:stretch>
              <a:fillRect/>
            </a:stretch>
          </p:blipFill>
          <p:spPr bwMode="auto">
            <a:xfrm>
              <a:off x="109707770" y="106533110"/>
              <a:ext cx="1054303" cy="1317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1051" name="Group 11"/>
          <p:cNvGrpSpPr>
            <a:grpSpLocks/>
          </p:cNvGrpSpPr>
          <p:nvPr/>
        </p:nvGrpSpPr>
        <p:grpSpPr bwMode="auto">
          <a:xfrm>
            <a:off x="9545801" y="3153230"/>
            <a:ext cx="1090612" cy="1445415"/>
            <a:chOff x="109794748" y="108558531"/>
            <a:chExt cx="1089660" cy="1714501"/>
          </a:xfrm>
        </p:grpSpPr>
        <p:pic>
          <p:nvPicPr>
            <p:cNvPr id="1053" name="Picture 12" descr="SHungate"/>
            <p:cNvPicPr>
              <a:picLocks noChangeArrowheads="1"/>
            </p:cNvPicPr>
            <p:nvPr/>
          </p:nvPicPr>
          <p:blipFill>
            <a:blip r:embed="rId16" cstate="print">
              <a:extLst>
                <a:ext uri="{28A0092B-C50C-407E-A947-70E740481C1C}">
                  <a14:useLocalDpi xmlns:a14="http://schemas.microsoft.com/office/drawing/2010/main" val="0"/>
                </a:ext>
              </a:extLst>
            </a:blip>
            <a:srcRect t="3130" b="3130"/>
            <a:stretch>
              <a:fillRect/>
            </a:stretch>
          </p:blipFill>
          <p:spPr bwMode="auto">
            <a:xfrm>
              <a:off x="109809988" y="108558531"/>
              <a:ext cx="1054303" cy="1313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54" name="Text Box 13"/>
            <p:cNvSpPr txBox="1">
              <a:spLocks noChangeArrowheads="1"/>
            </p:cNvSpPr>
            <p:nvPr/>
          </p:nvSpPr>
          <p:spPr bwMode="auto">
            <a:xfrm>
              <a:off x="109794748" y="109872982"/>
              <a:ext cx="108966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b="1">
                  <a:solidFill>
                    <a:srgbClr val="000000"/>
                  </a:solidFill>
                  <a:latin typeface="Arial" panose="020B0604020202020204" pitchFamily="34" charset="0"/>
                </a:rPr>
                <a:t>Officer</a:t>
              </a:r>
            </a:p>
            <a:p>
              <a:pPr defTabSz="914309" eaLnBrk="0" fontAlgn="base" hangingPunct="0">
                <a:spcBef>
                  <a:spcPct val="0"/>
                </a:spcBef>
                <a:spcAft>
                  <a:spcPct val="0"/>
                </a:spcAft>
              </a:pPr>
              <a:r>
                <a:rPr lang="en-US" altLang="en-US" sz="1000" b="1">
                  <a:solidFill>
                    <a:srgbClr val="000000"/>
                  </a:solidFill>
                  <a:latin typeface="Arial" panose="020B0604020202020204" pitchFamily="34" charset="0"/>
                </a:rPr>
                <a:t>Sam Hungate</a:t>
              </a:r>
              <a:endParaRPr lang="en-US" altLang="en-US">
                <a:latin typeface="Arial" panose="020B0604020202020204" pitchFamily="34" charset="0"/>
              </a:endParaRPr>
            </a:p>
          </p:txBody>
        </p:sp>
      </p:grpSp>
      <p:grpSp>
        <p:nvGrpSpPr>
          <p:cNvPr id="1056" name="Group 14"/>
          <p:cNvGrpSpPr>
            <a:grpSpLocks/>
          </p:cNvGrpSpPr>
          <p:nvPr/>
        </p:nvGrpSpPr>
        <p:grpSpPr bwMode="auto">
          <a:xfrm>
            <a:off x="7090151" y="5037158"/>
            <a:ext cx="1060451" cy="1468694"/>
            <a:chOff x="111156753" y="112731543"/>
            <a:chExt cx="1059785" cy="1727329"/>
          </a:xfrm>
        </p:grpSpPr>
        <p:pic>
          <p:nvPicPr>
            <p:cNvPr id="1058" name="Picture 15" descr="KPaul"/>
            <p:cNvPicPr>
              <a:picLocks noChangeAspect="1" noChangeArrowheads="1"/>
            </p:cNvPicPr>
            <p:nvPr/>
          </p:nvPicPr>
          <p:blipFill>
            <a:blip r:embed="rId17" cstate="print">
              <a:extLst>
                <a:ext uri="{28A0092B-C50C-407E-A947-70E740481C1C}">
                  <a14:useLocalDpi xmlns:a14="http://schemas.microsoft.com/office/drawing/2010/main" val="0"/>
                </a:ext>
              </a:extLst>
            </a:blip>
            <a:srcRect t="3133" b="3133"/>
            <a:stretch>
              <a:fillRect/>
            </a:stretch>
          </p:blipFill>
          <p:spPr bwMode="auto">
            <a:xfrm>
              <a:off x="111156753" y="112731543"/>
              <a:ext cx="1054303" cy="1317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59" name="Text Box 16"/>
            <p:cNvSpPr txBox="1">
              <a:spLocks noChangeArrowheads="1"/>
            </p:cNvSpPr>
            <p:nvPr/>
          </p:nvSpPr>
          <p:spPr bwMode="auto">
            <a:xfrm>
              <a:off x="111156753" y="114058822"/>
              <a:ext cx="105978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b="1">
                  <a:solidFill>
                    <a:srgbClr val="000000"/>
                  </a:solidFill>
                  <a:latin typeface="Arial" panose="020B0604020202020204" pitchFamily="34" charset="0"/>
                </a:rPr>
                <a:t>Dispatcher</a:t>
              </a:r>
            </a:p>
            <a:p>
              <a:pPr defTabSz="914309" eaLnBrk="0" fontAlgn="base" hangingPunct="0">
                <a:spcBef>
                  <a:spcPct val="0"/>
                </a:spcBef>
                <a:spcAft>
                  <a:spcPct val="0"/>
                </a:spcAft>
              </a:pPr>
              <a:r>
                <a:rPr lang="en-US" altLang="en-US" sz="1000" b="1">
                  <a:solidFill>
                    <a:srgbClr val="000000"/>
                  </a:solidFill>
                  <a:latin typeface="Arial" panose="020B0604020202020204" pitchFamily="34" charset="0"/>
                </a:rPr>
                <a:t>Khalil Paul</a:t>
              </a:r>
              <a:endParaRPr lang="en-US" altLang="en-US">
                <a:latin typeface="Arial" panose="020B0604020202020204" pitchFamily="34" charset="0"/>
              </a:endParaRPr>
            </a:p>
          </p:txBody>
        </p:sp>
      </p:grpSp>
      <p:grpSp>
        <p:nvGrpSpPr>
          <p:cNvPr id="1060" name="Group 17"/>
          <p:cNvGrpSpPr>
            <a:grpSpLocks/>
          </p:cNvGrpSpPr>
          <p:nvPr/>
        </p:nvGrpSpPr>
        <p:grpSpPr bwMode="auto">
          <a:xfrm>
            <a:off x="8246685" y="5031806"/>
            <a:ext cx="1043070" cy="1477320"/>
            <a:chOff x="112528350" y="112740943"/>
            <a:chExt cx="1085850" cy="1762386"/>
          </a:xfrm>
        </p:grpSpPr>
        <p:pic>
          <p:nvPicPr>
            <p:cNvPr id="1062" name="Picture 18" descr="RFrazer"/>
            <p:cNvPicPr>
              <a:picLocks noChangeArrowheads="1"/>
            </p:cNvPicPr>
            <p:nvPr/>
          </p:nvPicPr>
          <p:blipFill>
            <a:blip r:embed="rId18" cstate="print">
              <a:extLst>
                <a:ext uri="{28A0092B-C50C-407E-A947-70E740481C1C}">
                  <a14:useLocalDpi xmlns:a14="http://schemas.microsoft.com/office/drawing/2010/main" val="0"/>
                </a:ext>
              </a:extLst>
            </a:blip>
            <a:srcRect t="3242" b="3242"/>
            <a:stretch>
              <a:fillRect/>
            </a:stretch>
          </p:blipFill>
          <p:spPr bwMode="auto">
            <a:xfrm>
              <a:off x="112528350" y="112740943"/>
              <a:ext cx="1054303" cy="1313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63" name="Text Box 19"/>
            <p:cNvSpPr txBox="1">
              <a:spLocks noChangeArrowheads="1"/>
            </p:cNvSpPr>
            <p:nvPr/>
          </p:nvSpPr>
          <p:spPr bwMode="auto">
            <a:xfrm>
              <a:off x="112528350" y="114057834"/>
              <a:ext cx="1085850" cy="445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Dispatcher</a:t>
              </a:r>
            </a:p>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Ryan Frazer</a:t>
              </a:r>
              <a:endParaRPr lang="en-US" altLang="en-US" dirty="0">
                <a:latin typeface="Arial" panose="020B0604020202020204" pitchFamily="34" charset="0"/>
              </a:endParaRPr>
            </a:p>
          </p:txBody>
        </p:sp>
      </p:grpSp>
      <p:sp>
        <p:nvSpPr>
          <p:cNvPr id="10" name="Right Arrow 9"/>
          <p:cNvSpPr/>
          <p:nvPr/>
        </p:nvSpPr>
        <p:spPr>
          <a:xfrm>
            <a:off x="4802519" y="2035308"/>
            <a:ext cx="60704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schemeClr val="tx1"/>
              </a:solidFill>
            </a:endParaRPr>
          </a:p>
        </p:txBody>
      </p:sp>
      <p:sp>
        <p:nvSpPr>
          <p:cNvPr id="11" name="Right Arrow 10"/>
          <p:cNvSpPr/>
          <p:nvPr/>
        </p:nvSpPr>
        <p:spPr>
          <a:xfrm flipH="1">
            <a:off x="3120235" y="1614757"/>
            <a:ext cx="5494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2" name="Right Arrow 11"/>
          <p:cNvSpPr/>
          <p:nvPr/>
        </p:nvSpPr>
        <p:spPr>
          <a:xfrm>
            <a:off x="8067543" y="1527048"/>
            <a:ext cx="5717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14" name="Group 2"/>
          <p:cNvGrpSpPr>
            <a:grpSpLocks/>
          </p:cNvGrpSpPr>
          <p:nvPr/>
        </p:nvGrpSpPr>
        <p:grpSpPr bwMode="auto">
          <a:xfrm>
            <a:off x="9385839" y="5031806"/>
            <a:ext cx="1390480" cy="1749606"/>
            <a:chOff x="112414050" y="112725123"/>
            <a:chExt cx="1390480" cy="1867253"/>
          </a:xfrm>
        </p:grpSpPr>
        <p:pic>
          <p:nvPicPr>
            <p:cNvPr id="15" name="Picture 3" descr="RKunzmann"/>
            <p:cNvPicPr>
              <a:picLocks noChangeAspect="1" noChangeArrowheads="1"/>
            </p:cNvPicPr>
            <p:nvPr/>
          </p:nvPicPr>
          <p:blipFill>
            <a:blip r:embed="rId19" cstate="print">
              <a:extLst>
                <a:ext uri="{28A0092B-C50C-407E-A947-70E740481C1C}">
                  <a14:useLocalDpi xmlns:a14="http://schemas.microsoft.com/office/drawing/2010/main" val="0"/>
                </a:ext>
              </a:extLst>
            </a:blip>
            <a:srcRect t="3145" b="3145"/>
            <a:stretch>
              <a:fillRect/>
            </a:stretch>
          </p:blipFill>
          <p:spPr bwMode="auto">
            <a:xfrm>
              <a:off x="112414050" y="112725123"/>
              <a:ext cx="907711" cy="1189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Text Box 4"/>
            <p:cNvSpPr txBox="1">
              <a:spLocks noChangeArrowheads="1"/>
            </p:cNvSpPr>
            <p:nvPr/>
          </p:nvSpPr>
          <p:spPr bwMode="auto">
            <a:xfrm>
              <a:off x="112414050" y="113914899"/>
              <a:ext cx="1390480" cy="677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Part-Time Dispatcher</a:t>
              </a:r>
            </a:p>
            <a:p>
              <a:pPr defTabSz="914309" eaLnBrk="0" fontAlgn="base" hangingPunct="0">
                <a:spcBef>
                  <a:spcPct val="0"/>
                </a:spcBef>
                <a:spcAft>
                  <a:spcPct val="0"/>
                </a:spcAft>
              </a:pPr>
              <a:r>
                <a:rPr lang="en-US" altLang="en-US" sz="1000" b="1" dirty="0">
                  <a:solidFill>
                    <a:srgbClr val="000000"/>
                  </a:solidFill>
                  <a:latin typeface="Arial" panose="020B0604020202020204" pitchFamily="34" charset="0"/>
                </a:rPr>
                <a:t>Ryan </a:t>
              </a:r>
              <a:r>
                <a:rPr lang="en-US" altLang="en-US" sz="1000" b="1" dirty="0" err="1">
                  <a:solidFill>
                    <a:srgbClr val="000000"/>
                  </a:solidFill>
                  <a:latin typeface="Arial" panose="020B0604020202020204" pitchFamily="34" charset="0"/>
                </a:rPr>
                <a:t>Kunzmann</a:t>
              </a:r>
              <a:endParaRPr lang="en-US" altLang="en-US" dirty="0">
                <a:latin typeface="Arial" panose="020B0604020202020204" pitchFamily="34" charset="0"/>
              </a:endParaRPr>
            </a:p>
          </p:txBody>
        </p:sp>
      </p:grpSp>
      <p:pic>
        <p:nvPicPr>
          <p:cNvPr id="25" name="Picture 5" descr="MDenault"/>
          <p:cNvPicPr>
            <a:picLocks noChangeAspect="1" noChangeArrowheads="1"/>
          </p:cNvPicPr>
          <p:nvPr/>
        </p:nvPicPr>
        <p:blipFill>
          <a:blip r:embed="rId20" cstate="print">
            <a:extLst>
              <a:ext uri="{28A0092B-C50C-407E-A947-70E740481C1C}">
                <a14:useLocalDpi xmlns:a14="http://schemas.microsoft.com/office/drawing/2010/main" val="0"/>
              </a:ext>
            </a:extLst>
          </a:blip>
          <a:srcRect t="3050" b="3050"/>
          <a:stretch>
            <a:fillRect/>
          </a:stretch>
        </p:blipFill>
        <p:spPr bwMode="auto">
          <a:xfrm>
            <a:off x="8787496" y="1542078"/>
            <a:ext cx="1003776" cy="1080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31" name="Group 6"/>
          <p:cNvGrpSpPr>
            <a:grpSpLocks/>
          </p:cNvGrpSpPr>
          <p:nvPr/>
        </p:nvGrpSpPr>
        <p:grpSpPr bwMode="auto">
          <a:xfrm>
            <a:off x="2329315" y="2993158"/>
            <a:ext cx="1038378" cy="1361135"/>
            <a:chOff x="106993508" y="108475746"/>
            <a:chExt cx="1116330" cy="1759886"/>
          </a:xfrm>
        </p:grpSpPr>
        <p:pic>
          <p:nvPicPr>
            <p:cNvPr id="1024" name="Picture 7" descr="NAntona"/>
            <p:cNvPicPr>
              <a:picLocks noChangeAspect="1" noChangeArrowheads="1"/>
            </p:cNvPicPr>
            <p:nvPr/>
          </p:nvPicPr>
          <p:blipFill>
            <a:blip r:embed="rId21" cstate="print">
              <a:extLst>
                <a:ext uri="{28A0092B-C50C-407E-A947-70E740481C1C}">
                  <a14:useLocalDpi xmlns:a14="http://schemas.microsoft.com/office/drawing/2010/main" val="0"/>
                </a:ext>
              </a:extLst>
            </a:blip>
            <a:srcRect t="3127" b="3127"/>
            <a:stretch>
              <a:fillRect/>
            </a:stretch>
          </p:blipFill>
          <p:spPr bwMode="auto">
            <a:xfrm>
              <a:off x="106997623" y="108475746"/>
              <a:ext cx="1053912" cy="1451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35" name="Text Box 8"/>
            <p:cNvSpPr txBox="1">
              <a:spLocks noChangeArrowheads="1"/>
            </p:cNvSpPr>
            <p:nvPr/>
          </p:nvSpPr>
          <p:spPr bwMode="auto">
            <a:xfrm>
              <a:off x="106993508" y="109887790"/>
              <a:ext cx="1116330" cy="347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18286" tIns="18286" rIns="18286" bIns="18286" numCol="1" anchor="t" anchorCtr="0" compatLnSpc="1">
              <a:prstTxWarp prst="textNoShape">
                <a:avLst/>
              </a:prstTxWarp>
            </a:bodyPr>
            <a:lstStyle/>
            <a:p>
              <a:pPr defTabSz="457109" eaLnBrk="0" fontAlgn="base" hangingPunct="0">
                <a:spcBef>
                  <a:spcPct val="0"/>
                </a:spcBef>
                <a:spcAft>
                  <a:spcPct val="0"/>
                </a:spcAft>
              </a:pPr>
              <a:endParaRPr lang="en-US" altLang="en-US" sz="500" b="1" dirty="0">
                <a:solidFill>
                  <a:srgbClr val="000000"/>
                </a:solidFill>
                <a:latin typeface="Arial" panose="020B0604020202020204" pitchFamily="34" charset="0"/>
              </a:endParaRPr>
            </a:p>
            <a:p>
              <a:pPr defTabSz="457109" eaLnBrk="0" fontAlgn="base" hangingPunct="0">
                <a:spcBef>
                  <a:spcPct val="0"/>
                </a:spcBef>
                <a:spcAft>
                  <a:spcPct val="0"/>
                </a:spcAft>
              </a:pPr>
              <a:r>
                <a:rPr lang="en-US" altLang="en-US" sz="1000" b="1" dirty="0">
                  <a:solidFill>
                    <a:srgbClr val="000000"/>
                  </a:solidFill>
                  <a:latin typeface="Arial" panose="020B0604020202020204" pitchFamily="34" charset="0"/>
                </a:rPr>
                <a:t>Officer</a:t>
              </a:r>
            </a:p>
            <a:p>
              <a:pPr defTabSz="457109" eaLnBrk="0" fontAlgn="base" hangingPunct="0">
                <a:spcBef>
                  <a:spcPct val="0"/>
                </a:spcBef>
                <a:spcAft>
                  <a:spcPct val="0"/>
                </a:spcAft>
              </a:pPr>
              <a:r>
                <a:rPr lang="en-US" altLang="en-US" sz="1000" b="1" dirty="0">
                  <a:solidFill>
                    <a:srgbClr val="000000"/>
                  </a:solidFill>
                  <a:latin typeface="Arial" panose="020B0604020202020204" pitchFamily="34" charset="0"/>
                </a:rPr>
                <a:t>Natasha </a:t>
              </a:r>
              <a:r>
                <a:rPr lang="en-US" altLang="en-US" sz="1000" b="1" dirty="0" err="1">
                  <a:solidFill>
                    <a:srgbClr val="000000"/>
                  </a:solidFill>
                  <a:latin typeface="Arial" panose="020B0604020202020204" pitchFamily="34" charset="0"/>
                </a:rPr>
                <a:t>Antona</a:t>
              </a:r>
              <a:endParaRPr lang="en-US" altLang="en-US" sz="1000" dirty="0">
                <a:latin typeface="Arial" panose="020B0604020202020204" pitchFamily="34" charset="0"/>
              </a:endParaRPr>
            </a:p>
          </p:txBody>
        </p:sp>
      </p:grpSp>
      <p:grpSp>
        <p:nvGrpSpPr>
          <p:cNvPr id="1036" name="Group 9"/>
          <p:cNvGrpSpPr>
            <a:grpSpLocks/>
          </p:cNvGrpSpPr>
          <p:nvPr/>
        </p:nvGrpSpPr>
        <p:grpSpPr bwMode="auto">
          <a:xfrm>
            <a:off x="6551688" y="3138811"/>
            <a:ext cx="951243" cy="1332751"/>
            <a:chOff x="108380681" y="110554544"/>
            <a:chExt cx="1118977" cy="1877388"/>
          </a:xfrm>
        </p:grpSpPr>
        <p:sp>
          <p:nvSpPr>
            <p:cNvPr id="1037" name="Text Box 10"/>
            <p:cNvSpPr txBox="1">
              <a:spLocks noChangeArrowheads="1"/>
            </p:cNvSpPr>
            <p:nvPr/>
          </p:nvSpPr>
          <p:spPr bwMode="auto">
            <a:xfrm>
              <a:off x="108380681" y="111922249"/>
              <a:ext cx="1118977" cy="5096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18286" tIns="18286" rIns="18286" bIns="18286" numCol="1" anchor="t" anchorCtr="0" compatLnSpc="1">
              <a:prstTxWarp prst="textNoShape">
                <a:avLst/>
              </a:prstTxWarp>
            </a:bodyPr>
            <a:lstStyle/>
            <a:p>
              <a:pPr defTabSz="457109" eaLnBrk="0" fontAlgn="base" hangingPunct="0">
                <a:spcBef>
                  <a:spcPct val="0"/>
                </a:spcBef>
                <a:spcAft>
                  <a:spcPct val="0"/>
                </a:spcAft>
              </a:pPr>
              <a:endParaRPr lang="en-US" altLang="en-US" sz="500" b="1" dirty="0">
                <a:solidFill>
                  <a:srgbClr val="000000"/>
                </a:solidFill>
                <a:latin typeface="Arial" panose="020B0604020202020204" pitchFamily="34" charset="0"/>
              </a:endParaRPr>
            </a:p>
            <a:p>
              <a:pPr defTabSz="457109" eaLnBrk="0" fontAlgn="base" hangingPunct="0">
                <a:spcBef>
                  <a:spcPct val="0"/>
                </a:spcBef>
                <a:spcAft>
                  <a:spcPct val="0"/>
                </a:spcAft>
              </a:pPr>
              <a:r>
                <a:rPr lang="en-US" altLang="en-US" sz="1000" b="1" dirty="0">
                  <a:solidFill>
                    <a:srgbClr val="000000"/>
                  </a:solidFill>
                  <a:latin typeface="Arial" panose="020B0604020202020204" pitchFamily="34" charset="0"/>
                </a:rPr>
                <a:t>Officer</a:t>
              </a:r>
            </a:p>
            <a:p>
              <a:pPr defTabSz="457109" eaLnBrk="0" fontAlgn="base" hangingPunct="0">
                <a:spcBef>
                  <a:spcPct val="0"/>
                </a:spcBef>
                <a:spcAft>
                  <a:spcPct val="0"/>
                </a:spcAft>
              </a:pPr>
              <a:r>
                <a:rPr lang="en-US" altLang="en-US" sz="1000" b="1" dirty="0">
                  <a:solidFill>
                    <a:srgbClr val="000000"/>
                  </a:solidFill>
                  <a:latin typeface="Arial" panose="020B0604020202020204" pitchFamily="34" charset="0"/>
                </a:rPr>
                <a:t>Cody Alvarez</a:t>
              </a:r>
              <a:endParaRPr lang="en-US" altLang="en-US" sz="1000" dirty="0">
                <a:latin typeface="Arial" panose="020B0604020202020204" pitchFamily="34" charset="0"/>
              </a:endParaRPr>
            </a:p>
          </p:txBody>
        </p:sp>
        <p:pic>
          <p:nvPicPr>
            <p:cNvPr id="1039" name="Picture 11" descr="CAlvarez"/>
            <p:cNvPicPr>
              <a:picLocks noChangeAspect="1" noChangeArrowheads="1"/>
            </p:cNvPicPr>
            <p:nvPr/>
          </p:nvPicPr>
          <p:blipFill>
            <a:blip r:embed="rId22" cstate="print">
              <a:extLst>
                <a:ext uri="{28A0092B-C50C-407E-A947-70E740481C1C}">
                  <a14:useLocalDpi xmlns:a14="http://schemas.microsoft.com/office/drawing/2010/main" val="0"/>
                </a:ext>
              </a:extLst>
            </a:blip>
            <a:srcRect t="3038" b="3038"/>
            <a:stretch>
              <a:fillRect/>
            </a:stretch>
          </p:blipFill>
          <p:spPr bwMode="auto">
            <a:xfrm>
              <a:off x="108421717" y="110554544"/>
              <a:ext cx="1054303" cy="1317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3" name="Rectangle 12"/>
          <p:cNvSpPr/>
          <p:nvPr/>
        </p:nvSpPr>
        <p:spPr>
          <a:xfrm>
            <a:off x="3832529" y="3244334"/>
            <a:ext cx="2907237" cy="215444"/>
          </a:xfrm>
          <a:prstGeom prst="rect">
            <a:avLst/>
          </a:prstGeom>
        </p:spPr>
        <p:txBody>
          <a:bodyPr wrap="square">
            <a:spAutoFit/>
          </a:bodyPr>
          <a:lstStyle/>
          <a:p>
            <a:pPr defTabSz="914309" eaLnBrk="0" fontAlgn="base" hangingPunct="0">
              <a:spcBef>
                <a:spcPct val="0"/>
              </a:spcBef>
              <a:spcAft>
                <a:spcPct val="0"/>
              </a:spcAft>
            </a:pPr>
            <a:r>
              <a:rPr lang="en-US" altLang="en-US" sz="800" b="1" dirty="0">
                <a:solidFill>
                  <a:srgbClr val="000000"/>
                </a:solidFill>
                <a:latin typeface="Arial" panose="020B0604020202020204" pitchFamily="34" charset="0"/>
              </a:rPr>
              <a:t>(</a:t>
            </a:r>
            <a:r>
              <a:rPr lang="en-US" altLang="en-US" sz="800" b="1" dirty="0">
                <a:solidFill>
                  <a:schemeClr val="bg1"/>
                </a:solidFill>
                <a:latin typeface="Arial" panose="020B0604020202020204" pitchFamily="34" charset="0"/>
              </a:rPr>
              <a:t>flex </a:t>
            </a:r>
            <a:r>
              <a:rPr lang="en-US" altLang="en-US" sz="800" b="1" dirty="0">
                <a:solidFill>
                  <a:srgbClr val="FFFF00"/>
                </a:solidFill>
                <a:latin typeface="Arial" panose="020B0604020202020204" pitchFamily="34" charset="0"/>
              </a:rPr>
              <a:t>shift</a:t>
            </a:r>
            <a:r>
              <a:rPr lang="en-US" altLang="en-US" sz="800" b="1" dirty="0">
                <a:solidFill>
                  <a:srgbClr val="000000"/>
                </a:solidFill>
                <a:latin typeface="Arial" panose="020B0604020202020204" pitchFamily="34" charset="0"/>
              </a:rPr>
              <a:t>)</a:t>
            </a:r>
          </a:p>
        </p:txBody>
      </p:sp>
    </p:spTree>
    <p:extLst>
      <p:ext uri="{BB962C8B-B14F-4D97-AF65-F5344CB8AC3E}">
        <p14:creationId xmlns:p14="http://schemas.microsoft.com/office/powerpoint/2010/main" val="40817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34" y="880946"/>
            <a:ext cx="11087100" cy="5653669"/>
          </a:xfrm>
        </p:spPr>
        <p:txBody>
          <a:bodyPr>
            <a:noAutofit/>
          </a:bodyPr>
          <a:lstStyle/>
          <a:p>
            <a:r>
              <a:rPr lang="en-US" sz="6000" b="1" dirty="0" smtClean="0"/>
              <a:t/>
            </a:r>
            <a:br>
              <a:rPr lang="en-US" sz="6000" b="1" dirty="0" smtClean="0"/>
            </a:br>
            <a:r>
              <a:rPr lang="en-US" sz="6000" b="1" dirty="0" smtClean="0">
                <a:solidFill>
                  <a:srgbClr val="FFC000"/>
                </a:solidFill>
              </a:rPr>
              <a:t>Please do not hesitate to contact  (call or stop by) </a:t>
            </a:r>
            <a:r>
              <a:rPr lang="en-US" sz="6000" b="1" u="sng" dirty="0" smtClean="0">
                <a:solidFill>
                  <a:srgbClr val="FFC000"/>
                </a:solidFill>
              </a:rPr>
              <a:t>your</a:t>
            </a:r>
            <a:r>
              <a:rPr lang="en-US" sz="6000" b="1" dirty="0" smtClean="0">
                <a:solidFill>
                  <a:srgbClr val="FFC000"/>
                </a:solidFill>
              </a:rPr>
              <a:t> campus police </a:t>
            </a:r>
            <a:r>
              <a:rPr lang="en-US" sz="6000" b="1" dirty="0" smtClean="0">
                <a:solidFill>
                  <a:srgbClr val="FFC000"/>
                </a:solidFill>
              </a:rPr>
              <a:t>department!</a:t>
            </a:r>
            <a:endParaRPr lang="en-US" sz="6000" b="1" dirty="0">
              <a:solidFill>
                <a:srgbClr val="FFC000"/>
              </a:solidFill>
            </a:endParaRPr>
          </a:p>
        </p:txBody>
      </p:sp>
      <p:pic>
        <p:nvPicPr>
          <p:cNvPr id="3" name="Picture 2"/>
          <p:cNvPicPr>
            <a:picLocks noChangeAspect="1"/>
          </p:cNvPicPr>
          <p:nvPr/>
        </p:nvPicPr>
        <p:blipFill>
          <a:blip r:embed="rId2"/>
          <a:stretch>
            <a:fillRect/>
          </a:stretch>
        </p:blipFill>
        <p:spPr>
          <a:xfrm>
            <a:off x="229394" y="76994"/>
            <a:ext cx="3035539" cy="2513806"/>
          </a:xfrm>
          <a:prstGeom prst="rect">
            <a:avLst/>
          </a:prstGeom>
        </p:spPr>
      </p:pic>
    </p:spTree>
    <p:extLst>
      <p:ext uri="{BB962C8B-B14F-4D97-AF65-F5344CB8AC3E}">
        <p14:creationId xmlns:p14="http://schemas.microsoft.com/office/powerpoint/2010/main" val="193859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cess blue quarter circ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9881" b="49791"/>
          <a:stretch/>
        </p:blipFill>
        <p:spPr bwMode="auto">
          <a:xfrm rot="16200000">
            <a:off x="9439999" y="-817"/>
            <a:ext cx="912766"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descr="light blue quarter circ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9849" r="49929"/>
          <a:stretch/>
        </p:blipFill>
        <p:spPr bwMode="auto">
          <a:xfrm>
            <a:off x="10353582" y="0"/>
            <a:ext cx="912938"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descr="yellow quarter circl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247" t="50150" r="-2" b="1"/>
          <a:stretch/>
        </p:blipFill>
        <p:spPr bwMode="auto">
          <a:xfrm rot="5400000">
            <a:off x="11266332" y="-2098"/>
            <a:ext cx="914776"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4" name="Content Placeholder 23"/>
          <p:cNvSpPr>
            <a:spLocks noGrp="1"/>
          </p:cNvSpPr>
          <p:nvPr>
            <p:ph idx="1"/>
          </p:nvPr>
        </p:nvSpPr>
        <p:spPr>
          <a:xfrm>
            <a:off x="838200" y="1047750"/>
            <a:ext cx="11162288" cy="5129213"/>
          </a:xfrm>
        </p:spPr>
        <p:txBody>
          <a:bodyPr/>
          <a:lstStyle/>
          <a:p>
            <a:pPr marL="0" indent="0">
              <a:buNone/>
            </a:pPr>
            <a:endParaRPr lang="en-US" dirty="0" smtClean="0">
              <a:solidFill>
                <a:schemeClr val="bg1"/>
              </a:solidFill>
            </a:endParaRPr>
          </a:p>
          <a:p>
            <a:pPr marL="0" indent="0">
              <a:buNone/>
            </a:pPr>
            <a:r>
              <a:rPr lang="en-US" dirty="0" smtClean="0">
                <a:solidFill>
                  <a:schemeClr val="bg1"/>
                </a:solidFill>
              </a:rPr>
              <a:t>Campus Police Headquarters                                       Emergencies Only                                </a:t>
            </a:r>
          </a:p>
          <a:p>
            <a:pPr marL="0" indent="0">
              <a:buNone/>
            </a:pPr>
            <a:r>
              <a:rPr lang="en-US" dirty="0">
                <a:solidFill>
                  <a:schemeClr val="bg1"/>
                </a:solidFill>
              </a:rPr>
              <a:t> </a:t>
            </a:r>
            <a:r>
              <a:rPr lang="en-US" dirty="0" smtClean="0">
                <a:solidFill>
                  <a:schemeClr val="bg1"/>
                </a:solidFill>
              </a:rPr>
              <a:t>                 Located                                                        Dial – (413) 662-5100</a:t>
            </a:r>
          </a:p>
          <a:p>
            <a:pPr marL="0" indent="0">
              <a:buNone/>
            </a:pPr>
            <a:r>
              <a:rPr lang="en-US" dirty="0" smtClean="0">
                <a:solidFill>
                  <a:schemeClr val="bg1"/>
                </a:solidFill>
              </a:rPr>
              <a:t>         277 Ashland Street                                                            or</a:t>
            </a:r>
          </a:p>
          <a:p>
            <a:pPr marL="0" indent="0">
              <a:buNone/>
            </a:pPr>
            <a:r>
              <a:rPr lang="en-US" dirty="0" smtClean="0">
                <a:solidFill>
                  <a:schemeClr val="bg1"/>
                </a:solidFill>
              </a:rPr>
              <a:t>         Operates 24/7/365                                                Extension 5100                                     </a:t>
            </a:r>
          </a:p>
          <a:p>
            <a:pPr marL="0" indent="0">
              <a:buNone/>
            </a:pPr>
            <a:r>
              <a:rPr lang="en-US" dirty="0" smtClean="0">
                <a:solidFill>
                  <a:schemeClr val="bg1"/>
                </a:solidFill>
              </a:rPr>
              <a:t>         Non-emergencies                                                               or</a:t>
            </a:r>
          </a:p>
          <a:p>
            <a:pPr marL="0" indent="0">
              <a:buNone/>
            </a:pPr>
            <a:r>
              <a:rPr lang="en-US" dirty="0" smtClean="0">
                <a:solidFill>
                  <a:schemeClr val="bg1"/>
                </a:solidFill>
              </a:rPr>
              <a:t>            Dial or Extension                                                            911</a:t>
            </a:r>
          </a:p>
          <a:p>
            <a:pPr marL="0" indent="0">
              <a:buNone/>
            </a:pPr>
            <a:r>
              <a:rPr lang="en-US" dirty="0" smtClean="0">
                <a:solidFill>
                  <a:schemeClr val="bg1"/>
                </a:solidFill>
              </a:rPr>
              <a:t>    (413)-662-5283 or 5284                                        From on Campus Phone</a:t>
            </a:r>
            <a:endParaRPr lang="en-US" dirty="0">
              <a:solidFill>
                <a:schemeClr val="bg1"/>
              </a:solidFill>
            </a:endParaRPr>
          </a:p>
        </p:txBody>
      </p:sp>
      <p:pic>
        <p:nvPicPr>
          <p:cNvPr id="25" name="Picture 65" descr="j0285096"/>
          <p:cNvPicPr>
            <a:picLocks noChangeAspect="1" noChangeArrowheads="1"/>
          </p:cNvPicPr>
          <p:nvPr/>
        </p:nvPicPr>
        <p:blipFill>
          <a:blip r:embed="rId6" cstate="print"/>
          <a:srcRect/>
          <a:stretch>
            <a:fillRect/>
          </a:stretch>
        </p:blipFill>
        <p:spPr bwMode="auto">
          <a:xfrm>
            <a:off x="5233526" y="1537657"/>
            <a:ext cx="2247414" cy="3619500"/>
          </a:xfrm>
          <a:prstGeom prst="rect">
            <a:avLst/>
          </a:prstGeom>
          <a:noFill/>
          <a:ln w="9525">
            <a:noFill/>
            <a:miter lim="800000"/>
            <a:headEnd/>
            <a:tailEnd/>
          </a:ln>
        </p:spPr>
      </p:pic>
    </p:spTree>
    <p:extLst>
      <p:ext uri="{BB962C8B-B14F-4D97-AF65-F5344CB8AC3E}">
        <p14:creationId xmlns:p14="http://schemas.microsoft.com/office/powerpoint/2010/main" val="2040331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060" y="685800"/>
            <a:ext cx="11152190" cy="5486399"/>
          </a:xfrm>
        </p:spPr>
        <p:txBody>
          <a:bodyPr>
            <a:normAutofit fontScale="90000"/>
          </a:bodyPr>
          <a:lstStyle/>
          <a:p>
            <a:r>
              <a:rPr lang="en-US" sz="3600" dirty="0" smtClean="0">
                <a:solidFill>
                  <a:schemeClr val="bg1"/>
                </a:solidFill>
                <a:latin typeface="+mn-lt"/>
              </a:rPr>
              <a:t>All </a:t>
            </a:r>
            <a:r>
              <a:rPr lang="en-US" sz="3600" dirty="0">
                <a:solidFill>
                  <a:schemeClr val="bg1"/>
                </a:solidFill>
                <a:latin typeface="+mn-lt"/>
              </a:rPr>
              <a:t>Officers of the Department are</a:t>
            </a:r>
            <a:r>
              <a:rPr lang="en-US" sz="3600" dirty="0" smtClean="0">
                <a:solidFill>
                  <a:schemeClr val="bg1"/>
                </a:solidFill>
                <a:latin typeface="+mn-lt"/>
              </a:rPr>
              <a:t>:</a:t>
            </a:r>
            <a:br>
              <a:rPr lang="en-US" sz="3600" dirty="0" smtClean="0">
                <a:solidFill>
                  <a:schemeClr val="bg1"/>
                </a:solidFill>
                <a:latin typeface="+mn-lt"/>
              </a:rPr>
            </a:br>
            <a:r>
              <a:rPr lang="en-US" sz="3600" dirty="0">
                <a:solidFill>
                  <a:schemeClr val="bg1"/>
                </a:solidFill>
                <a:latin typeface="+mn-lt"/>
              </a:rPr>
              <a:t/>
            </a:r>
            <a:br>
              <a:rPr lang="en-US" sz="3600" dirty="0">
                <a:solidFill>
                  <a:schemeClr val="bg1"/>
                </a:solidFill>
                <a:latin typeface="+mn-lt"/>
              </a:rPr>
            </a:br>
            <a:r>
              <a:rPr lang="en-US" sz="4000" dirty="0">
                <a:solidFill>
                  <a:schemeClr val="bg1"/>
                </a:solidFill>
                <a:latin typeface="+mn-lt"/>
              </a:rPr>
              <a:t> </a:t>
            </a:r>
            <a:r>
              <a:rPr lang="en-US" sz="4000" dirty="0" smtClean="0">
                <a:solidFill>
                  <a:schemeClr val="bg1"/>
                </a:solidFill>
                <a:latin typeface="+mn-lt"/>
              </a:rPr>
              <a:t>- Sworn </a:t>
            </a:r>
            <a:r>
              <a:rPr lang="en-US" sz="4000" dirty="0">
                <a:solidFill>
                  <a:schemeClr val="bg1"/>
                </a:solidFill>
                <a:latin typeface="+mn-lt"/>
              </a:rPr>
              <a:t>/ Armed Police Officers</a:t>
            </a:r>
            <a:br>
              <a:rPr lang="en-US" sz="4000" dirty="0">
                <a:solidFill>
                  <a:schemeClr val="bg1"/>
                </a:solidFill>
                <a:latin typeface="+mn-lt"/>
              </a:rPr>
            </a:br>
            <a:r>
              <a:rPr lang="en-US" sz="4000" dirty="0" smtClean="0">
                <a:solidFill>
                  <a:schemeClr val="bg1"/>
                </a:solidFill>
                <a:latin typeface="+mn-lt"/>
              </a:rPr>
              <a:t> - Police </a:t>
            </a:r>
            <a:r>
              <a:rPr lang="en-US" sz="4000" dirty="0">
                <a:solidFill>
                  <a:schemeClr val="bg1"/>
                </a:solidFill>
                <a:latin typeface="+mn-lt"/>
              </a:rPr>
              <a:t>Academy Trained</a:t>
            </a:r>
            <a:br>
              <a:rPr lang="en-US" sz="4000" dirty="0">
                <a:solidFill>
                  <a:schemeClr val="bg1"/>
                </a:solidFill>
                <a:latin typeface="+mn-lt"/>
              </a:rPr>
            </a:br>
            <a:r>
              <a:rPr lang="en-US" sz="4000" dirty="0" smtClean="0">
                <a:solidFill>
                  <a:schemeClr val="bg1"/>
                </a:solidFill>
                <a:latin typeface="+mn-lt"/>
              </a:rPr>
              <a:t> - Certified </a:t>
            </a:r>
            <a:r>
              <a:rPr lang="en-US" sz="4000" dirty="0">
                <a:solidFill>
                  <a:schemeClr val="bg1"/>
                </a:solidFill>
                <a:latin typeface="+mn-lt"/>
              </a:rPr>
              <a:t>First Responders – CPR/AED, </a:t>
            </a:r>
            <a:r>
              <a:rPr lang="en-US" sz="4000" dirty="0" err="1" smtClean="0">
                <a:solidFill>
                  <a:schemeClr val="bg1"/>
                </a:solidFill>
                <a:latin typeface="+mn-lt"/>
              </a:rPr>
              <a:t>Narcan</a:t>
            </a:r>
            <a:r>
              <a:rPr lang="en-US" sz="4000" dirty="0">
                <a:solidFill>
                  <a:schemeClr val="bg1"/>
                </a:solidFill>
                <a:latin typeface="+mn-lt"/>
              </a:rPr>
              <a:t/>
            </a:r>
            <a:br>
              <a:rPr lang="en-US" sz="4000" dirty="0">
                <a:solidFill>
                  <a:schemeClr val="bg1"/>
                </a:solidFill>
                <a:latin typeface="+mn-lt"/>
              </a:rPr>
            </a:br>
            <a:r>
              <a:rPr lang="en-US" sz="4000" dirty="0" smtClean="0">
                <a:solidFill>
                  <a:schemeClr val="bg1"/>
                </a:solidFill>
                <a:latin typeface="+mn-lt"/>
              </a:rPr>
              <a:t> - Receive </a:t>
            </a:r>
            <a:r>
              <a:rPr lang="en-US" sz="4000" dirty="0">
                <a:solidFill>
                  <a:schemeClr val="bg1"/>
                </a:solidFill>
                <a:latin typeface="+mn-lt"/>
              </a:rPr>
              <a:t>Yearly In-service Training (State </a:t>
            </a:r>
            <a:r>
              <a:rPr lang="en-US" sz="4000" dirty="0" smtClean="0">
                <a:solidFill>
                  <a:schemeClr val="bg1"/>
                </a:solidFill>
                <a:latin typeface="+mn-lt"/>
              </a:rPr>
              <a:t>&amp; Municipal)</a:t>
            </a:r>
            <a:r>
              <a:rPr lang="en-US" sz="4000" dirty="0">
                <a:solidFill>
                  <a:schemeClr val="bg1"/>
                </a:solidFill>
                <a:latin typeface="+mn-lt"/>
              </a:rPr>
              <a:t/>
            </a:r>
            <a:br>
              <a:rPr lang="en-US" sz="4000" dirty="0">
                <a:solidFill>
                  <a:schemeClr val="bg1"/>
                </a:solidFill>
                <a:latin typeface="+mn-lt"/>
              </a:rPr>
            </a:br>
            <a:r>
              <a:rPr lang="en-US" sz="4000" dirty="0" smtClean="0">
                <a:solidFill>
                  <a:schemeClr val="bg1"/>
                </a:solidFill>
                <a:latin typeface="+mn-lt"/>
              </a:rPr>
              <a:t> - Have </a:t>
            </a:r>
            <a:r>
              <a:rPr lang="en-US" sz="4000" dirty="0">
                <a:solidFill>
                  <a:schemeClr val="bg1"/>
                </a:solidFill>
                <a:latin typeface="+mn-lt"/>
              </a:rPr>
              <a:t>Areas of Specialty Training: Emergency Medical </a:t>
            </a:r>
            <a:r>
              <a:rPr lang="en-US" sz="4000" dirty="0" smtClean="0">
                <a:solidFill>
                  <a:schemeClr val="bg1"/>
                </a:solidFill>
                <a:latin typeface="+mn-lt"/>
              </a:rPr>
              <a:t>   </a:t>
            </a:r>
            <a:br>
              <a:rPr lang="en-US" sz="4000" dirty="0" smtClean="0">
                <a:solidFill>
                  <a:schemeClr val="bg1"/>
                </a:solidFill>
                <a:latin typeface="+mn-lt"/>
              </a:rPr>
            </a:br>
            <a:r>
              <a:rPr lang="en-US" sz="4000" dirty="0">
                <a:solidFill>
                  <a:schemeClr val="bg1"/>
                </a:solidFill>
                <a:latin typeface="+mn-lt"/>
              </a:rPr>
              <a:t> </a:t>
            </a:r>
            <a:r>
              <a:rPr lang="en-US" sz="4000" dirty="0" smtClean="0">
                <a:solidFill>
                  <a:schemeClr val="bg1"/>
                </a:solidFill>
                <a:latin typeface="+mn-lt"/>
              </a:rPr>
              <a:t>  Technicians</a:t>
            </a:r>
            <a:r>
              <a:rPr lang="en-US" sz="4000" dirty="0">
                <a:solidFill>
                  <a:schemeClr val="bg1"/>
                </a:solidFill>
                <a:latin typeface="+mn-lt"/>
              </a:rPr>
              <a:t>, Field Training Officer, Defensive Tactics, </a:t>
            </a:r>
            <a:r>
              <a:rPr lang="en-US" sz="4000" dirty="0" smtClean="0">
                <a:solidFill>
                  <a:schemeClr val="bg1"/>
                </a:solidFill>
                <a:latin typeface="+mn-lt"/>
              </a:rPr>
              <a:t>  </a:t>
            </a:r>
            <a:br>
              <a:rPr lang="en-US" sz="4000" dirty="0" smtClean="0">
                <a:solidFill>
                  <a:schemeClr val="bg1"/>
                </a:solidFill>
                <a:latin typeface="+mn-lt"/>
              </a:rPr>
            </a:br>
            <a:r>
              <a:rPr lang="en-US" sz="4000" dirty="0">
                <a:solidFill>
                  <a:schemeClr val="bg1"/>
                </a:solidFill>
                <a:latin typeface="+mn-lt"/>
              </a:rPr>
              <a:t> </a:t>
            </a:r>
            <a:r>
              <a:rPr lang="en-US" sz="4000" dirty="0" smtClean="0">
                <a:solidFill>
                  <a:schemeClr val="bg1"/>
                </a:solidFill>
                <a:latin typeface="+mn-lt"/>
              </a:rPr>
              <a:t>  Criminal Investigations</a:t>
            </a:r>
            <a:r>
              <a:rPr lang="en-US" sz="4000" dirty="0">
                <a:solidFill>
                  <a:schemeClr val="bg1"/>
                </a:solidFill>
                <a:latin typeface="+mn-lt"/>
              </a:rPr>
              <a:t>, Evidence/Property Control, Fire </a:t>
            </a:r>
            <a:r>
              <a:rPr lang="en-US" sz="4000" dirty="0" smtClean="0">
                <a:solidFill>
                  <a:schemeClr val="bg1"/>
                </a:solidFill>
                <a:latin typeface="+mn-lt"/>
              </a:rPr>
              <a:t> </a:t>
            </a:r>
            <a:br>
              <a:rPr lang="en-US" sz="4000" dirty="0" smtClean="0">
                <a:solidFill>
                  <a:schemeClr val="bg1"/>
                </a:solidFill>
                <a:latin typeface="+mn-lt"/>
              </a:rPr>
            </a:br>
            <a:r>
              <a:rPr lang="en-US" sz="4000" dirty="0">
                <a:solidFill>
                  <a:schemeClr val="bg1"/>
                </a:solidFill>
                <a:latin typeface="+mn-lt"/>
              </a:rPr>
              <a:t> </a:t>
            </a:r>
            <a:r>
              <a:rPr lang="en-US" sz="4000" dirty="0" smtClean="0">
                <a:solidFill>
                  <a:schemeClr val="bg1"/>
                </a:solidFill>
                <a:latin typeface="+mn-lt"/>
              </a:rPr>
              <a:t>  Safety </a:t>
            </a:r>
            <a:r>
              <a:rPr lang="en-US" sz="4000" dirty="0">
                <a:solidFill>
                  <a:schemeClr val="bg1"/>
                </a:solidFill>
                <a:latin typeface="+mn-lt"/>
              </a:rPr>
              <a:t>Educator</a:t>
            </a:r>
            <a:r>
              <a:rPr lang="en-US" sz="8000" dirty="0">
                <a:latin typeface="Garamond" panose="02020404030301010803" pitchFamily="18" charset="0"/>
              </a:rPr>
              <a:t/>
            </a:r>
            <a:br>
              <a:rPr lang="en-US" sz="8000" dirty="0">
                <a:latin typeface="Garamond" panose="02020404030301010803" pitchFamily="18" charset="0"/>
              </a:rPr>
            </a:br>
            <a:endParaRPr lang="en-US" sz="8000" dirty="0">
              <a:ln w="19050">
                <a:solidFill>
                  <a:srgbClr val="88DBDF"/>
                </a:solidFill>
              </a:ln>
              <a:no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nvGrpSpPr>
          <p:cNvPr id="2" name="Group 1"/>
          <p:cNvGrpSpPr/>
          <p:nvPr/>
        </p:nvGrpSpPr>
        <p:grpSpPr>
          <a:xfrm>
            <a:off x="10355260" y="-374"/>
            <a:ext cx="1830573" cy="1829175"/>
            <a:chOff x="10355260" y="-374"/>
            <a:chExt cx="1830573" cy="1829175"/>
          </a:xfrm>
        </p:grpSpPr>
        <p:pic>
          <p:nvPicPr>
            <p:cNvPr id="3" name="Picture 2" descr="green quarter circ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957" b="50014"/>
            <a:stretch/>
          </p:blipFill>
          <p:spPr bwMode="auto">
            <a:xfrm rot="10800000">
              <a:off x="11269856" y="0"/>
              <a:ext cx="915977"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8" descr="process blue wood quarter circle"/>
            <p:cNvPicPr>
              <a:picLocks noChangeAspect="1" noChangeArrowheads="1"/>
            </p:cNvPicPr>
            <p:nvPr/>
          </p:nvPicPr>
          <p:blipFill rotWithShape="1">
            <a:blip r:embed="rId3">
              <a:extLst>
                <a:ext uri="{28A0092B-C50C-407E-A947-70E740481C1C}">
                  <a14:useLocalDpi xmlns:a14="http://schemas.microsoft.com/office/drawing/2010/main" val="0"/>
                </a:ext>
              </a:extLst>
            </a:blip>
            <a:srcRect l="49687" b="49752"/>
            <a:stretch/>
          </p:blipFill>
          <p:spPr bwMode="auto">
            <a:xfrm rot="10800000">
              <a:off x="11270248" y="914401"/>
              <a:ext cx="915585"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descr="yellow quarter circ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247" t="50150" r="-2" b="1"/>
            <a:stretch/>
          </p:blipFill>
          <p:spPr bwMode="auto">
            <a:xfrm rot="5400000">
              <a:off x="10355072" y="-186"/>
              <a:ext cx="914775"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4200" r="33147" b="46550"/>
          <a:stretch/>
        </p:blipFill>
        <p:spPr bwMode="auto">
          <a:xfrm>
            <a:off x="0" y="6117671"/>
            <a:ext cx="8444526" cy="7737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350209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107" y="2082103"/>
            <a:ext cx="10515600" cy="4351338"/>
          </a:xfrm>
        </p:spPr>
        <p:txBody>
          <a:bodyPr>
            <a:normAutofit/>
          </a:bodyPr>
          <a:lstStyle/>
          <a:p>
            <a:pPr marL="0" indent="0" algn="ctr">
              <a:buNone/>
            </a:pPr>
            <a:r>
              <a:rPr lang="en-US" sz="4800" b="1" dirty="0" smtClean="0">
                <a:solidFill>
                  <a:schemeClr val="bg1"/>
                </a:solidFill>
              </a:rPr>
              <a:t>While </a:t>
            </a:r>
            <a:r>
              <a:rPr lang="en-US" sz="4800" b="1" dirty="0">
                <a:solidFill>
                  <a:schemeClr val="bg1"/>
                </a:solidFill>
              </a:rPr>
              <a:t>we are Massachusetts Special </a:t>
            </a:r>
            <a:r>
              <a:rPr lang="en-US" sz="4800" b="1" dirty="0" smtClean="0">
                <a:solidFill>
                  <a:schemeClr val="bg1"/>
                </a:solidFill>
              </a:rPr>
              <a:t>State Police </a:t>
            </a:r>
            <a:r>
              <a:rPr lang="en-US" sz="4800" b="1" dirty="0">
                <a:solidFill>
                  <a:schemeClr val="bg1"/>
                </a:solidFill>
              </a:rPr>
              <a:t>Officers, we are a proprietary </a:t>
            </a:r>
            <a:r>
              <a:rPr lang="en-US" sz="4800" b="1" dirty="0" smtClean="0">
                <a:solidFill>
                  <a:schemeClr val="bg1"/>
                </a:solidFill>
              </a:rPr>
              <a:t>police </a:t>
            </a:r>
            <a:r>
              <a:rPr lang="en-US" sz="4800" b="1" dirty="0">
                <a:solidFill>
                  <a:schemeClr val="bg1"/>
                </a:solidFill>
              </a:rPr>
              <a:t>department responsible for the safety, </a:t>
            </a:r>
            <a:r>
              <a:rPr lang="en-US" sz="4800" b="1" dirty="0" smtClean="0">
                <a:solidFill>
                  <a:schemeClr val="bg1"/>
                </a:solidFill>
              </a:rPr>
              <a:t>security </a:t>
            </a:r>
            <a:r>
              <a:rPr lang="en-US" sz="4800" b="1" dirty="0">
                <a:solidFill>
                  <a:schemeClr val="bg1"/>
                </a:solidFill>
              </a:rPr>
              <a:t>and protection of our campus </a:t>
            </a:r>
            <a:r>
              <a:rPr lang="en-US" sz="4800" b="1" dirty="0" smtClean="0">
                <a:solidFill>
                  <a:schemeClr val="bg1"/>
                </a:solidFill>
              </a:rPr>
              <a:t>community.</a:t>
            </a:r>
            <a:endParaRPr lang="en-US" sz="4800" b="1" dirty="0">
              <a:solidFill>
                <a:schemeClr val="bg1"/>
              </a:solidFill>
            </a:endParaRPr>
          </a:p>
        </p:txBody>
      </p:sp>
      <p:pic>
        <p:nvPicPr>
          <p:cNvPr id="6" name="Picture 5"/>
          <p:cNvPicPr>
            <a:picLocks noChangeAspect="1"/>
          </p:cNvPicPr>
          <p:nvPr/>
        </p:nvPicPr>
        <p:blipFill>
          <a:blip r:embed="rId2"/>
          <a:stretch>
            <a:fillRect/>
          </a:stretch>
        </p:blipFill>
        <p:spPr>
          <a:xfrm>
            <a:off x="229394" y="76994"/>
            <a:ext cx="2094706" cy="1734678"/>
          </a:xfrm>
          <a:prstGeom prst="rect">
            <a:avLst/>
          </a:prstGeom>
        </p:spPr>
      </p:pic>
    </p:spTree>
    <p:extLst>
      <p:ext uri="{BB962C8B-B14F-4D97-AF65-F5344CB8AC3E}">
        <p14:creationId xmlns:p14="http://schemas.microsoft.com/office/powerpoint/2010/main" val="2769779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8184" y="1193180"/>
            <a:ext cx="11269660" cy="3980985"/>
          </a:xfrm>
        </p:spPr>
        <p:txBody>
          <a:bodyPr>
            <a:noAutofit/>
          </a:bodyPr>
          <a:lstStyle/>
          <a:p>
            <a:pPr algn="l"/>
            <a:r>
              <a:rPr lang="en-US" sz="2800" dirty="0" smtClean="0">
                <a:solidFill>
                  <a:schemeClr val="bg1"/>
                </a:solidFill>
                <a:latin typeface="+mn-lt"/>
              </a:rPr>
              <a:t>MCLA </a:t>
            </a:r>
            <a:r>
              <a:rPr lang="en-US" sz="2800" dirty="0">
                <a:solidFill>
                  <a:schemeClr val="bg1"/>
                </a:solidFill>
                <a:latin typeface="+mn-lt"/>
              </a:rPr>
              <a:t>campus and resident areas are patrolled by Campus </a:t>
            </a:r>
            <a:r>
              <a:rPr lang="en-US" sz="2800" dirty="0" smtClean="0">
                <a:solidFill>
                  <a:schemeClr val="bg1"/>
                </a:solidFill>
                <a:latin typeface="+mn-lt"/>
              </a:rPr>
              <a:t>Police Officers </a:t>
            </a:r>
            <a:r>
              <a:rPr lang="en-US" sz="2800" dirty="0">
                <a:solidFill>
                  <a:schemeClr val="bg1"/>
                </a:solidFill>
                <a:latin typeface="+mn-lt"/>
              </a:rPr>
              <a:t>on foot, bicycle and in a </a:t>
            </a:r>
            <a:r>
              <a:rPr lang="en-US" sz="2800" dirty="0" smtClean="0">
                <a:solidFill>
                  <a:schemeClr val="bg1"/>
                </a:solidFill>
                <a:latin typeface="+mn-lt"/>
              </a:rPr>
              <a:t>cruiser, </a:t>
            </a:r>
            <a:r>
              <a:rPr lang="en-US" sz="2800" dirty="0">
                <a:solidFill>
                  <a:schemeClr val="bg1"/>
                </a:solidFill>
                <a:latin typeface="+mn-lt"/>
              </a:rPr>
              <a:t>24 hours a day/year round.  </a:t>
            </a:r>
            <a:r>
              <a:rPr lang="en-US" sz="2800" dirty="0" smtClean="0">
                <a:solidFill>
                  <a:schemeClr val="bg1"/>
                </a:solidFill>
                <a:latin typeface="+mn-lt"/>
              </a:rPr>
              <a:t>With </a:t>
            </a:r>
            <a:r>
              <a:rPr lang="en-US" sz="2800" dirty="0">
                <a:solidFill>
                  <a:schemeClr val="bg1"/>
                </a:solidFill>
                <a:latin typeface="+mn-lt"/>
              </a:rPr>
              <a:t>24 hour coverage, we are able to provide </a:t>
            </a:r>
            <a:r>
              <a:rPr lang="en-US" sz="2800" dirty="0" smtClean="0">
                <a:solidFill>
                  <a:schemeClr val="bg1"/>
                </a:solidFill>
                <a:latin typeface="+mn-lt"/>
              </a:rPr>
              <a:t>assistance </a:t>
            </a:r>
            <a:r>
              <a:rPr lang="en-US" sz="2800" dirty="0">
                <a:solidFill>
                  <a:schemeClr val="bg1"/>
                </a:solidFill>
                <a:latin typeface="+mn-lt"/>
              </a:rPr>
              <a:t>at anytime for the following emergencies:</a:t>
            </a:r>
            <a:br>
              <a:rPr lang="en-US" sz="2800" dirty="0">
                <a:solidFill>
                  <a:schemeClr val="bg1"/>
                </a:solidFill>
                <a:latin typeface="+mn-lt"/>
              </a:rPr>
            </a:br>
            <a:r>
              <a:rPr lang="en-US" sz="2800" dirty="0">
                <a:solidFill>
                  <a:schemeClr val="bg1"/>
                </a:solidFill>
                <a:latin typeface="+mn-lt"/>
              </a:rPr>
              <a:t/>
            </a:r>
            <a:br>
              <a:rPr lang="en-US" sz="2800" dirty="0">
                <a:solidFill>
                  <a:schemeClr val="bg1"/>
                </a:solidFill>
                <a:latin typeface="+mn-lt"/>
              </a:rPr>
            </a:br>
            <a:r>
              <a:rPr lang="en-US" sz="2800" dirty="0" smtClean="0">
                <a:solidFill>
                  <a:schemeClr val="bg1"/>
                </a:solidFill>
                <a:latin typeface="+mn-lt"/>
              </a:rPr>
              <a:t> - Any </a:t>
            </a:r>
            <a:r>
              <a:rPr lang="en-US" sz="2800" dirty="0">
                <a:solidFill>
                  <a:schemeClr val="bg1"/>
                </a:solidFill>
                <a:latin typeface="+mn-lt"/>
              </a:rPr>
              <a:t>problems related to health, safety or the protection of life </a:t>
            </a:r>
            <a:r>
              <a:rPr lang="en-US" sz="2800" dirty="0" smtClean="0">
                <a:solidFill>
                  <a:schemeClr val="bg1"/>
                </a:solidFill>
                <a:latin typeface="+mn-lt"/>
              </a:rPr>
              <a:t>and </a:t>
            </a:r>
            <a:r>
              <a:rPr lang="en-US" sz="2800" dirty="0">
                <a:solidFill>
                  <a:schemeClr val="bg1"/>
                </a:solidFill>
                <a:latin typeface="+mn-lt"/>
              </a:rPr>
              <a:t>property (Fire and Medical Emergencies, Crimes in Progress)</a:t>
            </a:r>
            <a:br>
              <a:rPr lang="en-US" sz="2800" dirty="0">
                <a:solidFill>
                  <a:schemeClr val="bg1"/>
                </a:solidFill>
                <a:latin typeface="+mn-lt"/>
              </a:rPr>
            </a:br>
            <a:r>
              <a:rPr lang="en-US" sz="2800" dirty="0">
                <a:solidFill>
                  <a:schemeClr val="bg1"/>
                </a:solidFill>
                <a:latin typeface="+mn-lt"/>
              </a:rPr>
              <a:t>   </a:t>
            </a:r>
            <a:r>
              <a:rPr lang="en-US" sz="2800" dirty="0" smtClean="0">
                <a:solidFill>
                  <a:schemeClr val="bg1"/>
                </a:solidFill>
                <a:latin typeface="+mn-lt"/>
              </a:rPr>
              <a:t/>
            </a:r>
            <a:br>
              <a:rPr lang="en-US" sz="2800" dirty="0" smtClean="0">
                <a:solidFill>
                  <a:schemeClr val="bg1"/>
                </a:solidFill>
                <a:latin typeface="+mn-lt"/>
              </a:rPr>
            </a:br>
            <a:r>
              <a:rPr lang="en-US" sz="2800" dirty="0" smtClean="0">
                <a:solidFill>
                  <a:schemeClr val="bg1"/>
                </a:solidFill>
                <a:latin typeface="+mn-lt"/>
              </a:rPr>
              <a:t> - Major </a:t>
            </a:r>
            <a:r>
              <a:rPr lang="en-US" sz="2800" dirty="0">
                <a:solidFill>
                  <a:schemeClr val="bg1"/>
                </a:solidFill>
                <a:latin typeface="+mn-lt"/>
              </a:rPr>
              <a:t>maintenance problems when maintenance staff can not </a:t>
            </a:r>
            <a:r>
              <a:rPr lang="en-US" sz="2800" dirty="0" smtClean="0">
                <a:solidFill>
                  <a:schemeClr val="bg1"/>
                </a:solidFill>
                <a:latin typeface="+mn-lt"/>
              </a:rPr>
              <a:t>be reached</a:t>
            </a:r>
            <a:endParaRPr lang="en-US" sz="2800" dirty="0">
              <a:ln w="19050">
                <a:solidFill>
                  <a:srgbClr val="88DBDF"/>
                </a:solidFill>
              </a:ln>
              <a:solidFill>
                <a:schemeClr val="bg1"/>
              </a:solidFill>
              <a:latin typeface="+mn-lt"/>
              <a:ea typeface="Open Sans ExtraBold" panose="020B0906030804020204" pitchFamily="34" charset="0"/>
              <a:cs typeface="Open Sans ExtraBold" panose="020B0906030804020204" pitchFamily="34" charset="0"/>
            </a:endParaRPr>
          </a:p>
        </p:txBody>
      </p:sp>
      <p:grpSp>
        <p:nvGrpSpPr>
          <p:cNvPr id="7" name="Group 6"/>
          <p:cNvGrpSpPr/>
          <p:nvPr/>
        </p:nvGrpSpPr>
        <p:grpSpPr>
          <a:xfrm>
            <a:off x="10355260" y="-374"/>
            <a:ext cx="1830573" cy="1829175"/>
            <a:chOff x="10355260" y="-374"/>
            <a:chExt cx="1830573" cy="1829175"/>
          </a:xfrm>
        </p:grpSpPr>
        <p:pic>
          <p:nvPicPr>
            <p:cNvPr id="4" name="Picture 3" descr="green quarter circ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957" b="50014"/>
            <a:stretch/>
          </p:blipFill>
          <p:spPr bwMode="auto">
            <a:xfrm rot="10800000">
              <a:off x="11269856" y="0"/>
              <a:ext cx="915977"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8" descr="process blue wood quarter circle"/>
            <p:cNvPicPr>
              <a:picLocks noChangeAspect="1" noChangeArrowheads="1"/>
            </p:cNvPicPr>
            <p:nvPr/>
          </p:nvPicPr>
          <p:blipFill rotWithShape="1">
            <a:blip r:embed="rId3">
              <a:extLst>
                <a:ext uri="{28A0092B-C50C-407E-A947-70E740481C1C}">
                  <a14:useLocalDpi xmlns:a14="http://schemas.microsoft.com/office/drawing/2010/main" val="0"/>
                </a:ext>
              </a:extLst>
            </a:blip>
            <a:srcRect l="49687" b="49752"/>
            <a:stretch/>
          </p:blipFill>
          <p:spPr bwMode="auto">
            <a:xfrm rot="10800000">
              <a:off x="11270248" y="914401"/>
              <a:ext cx="915585"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descr="yellow quarter circ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247" t="50150" r="-2" b="1"/>
            <a:stretch/>
          </p:blipFill>
          <p:spPr bwMode="auto">
            <a:xfrm rot="5400000">
              <a:off x="10355072" y="-186"/>
              <a:ext cx="914775"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2332035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6D96B3-15CD-41D9-8586-1EFDE55228F0}"/>
              </a:ext>
            </a:extLst>
          </p:cNvPr>
          <p:cNvSpPr>
            <a:spLocks noGrp="1"/>
          </p:cNvSpPr>
          <p:nvPr>
            <p:ph idx="1"/>
          </p:nvPr>
        </p:nvSpPr>
        <p:spPr>
          <a:xfrm>
            <a:off x="0" y="-1"/>
            <a:ext cx="12192000" cy="6266985"/>
          </a:xfrm>
        </p:spPr>
        <p:txBody>
          <a:bodyPr>
            <a:noAutofit/>
          </a:bodyPr>
          <a:lstStyle/>
          <a:p>
            <a:pPr marL="0" indent="0">
              <a:buNone/>
            </a:pPr>
            <a:endParaRPr lang="en-US" dirty="0">
              <a:solidFill>
                <a:schemeClr val="bg1"/>
              </a:solidFill>
            </a:endParaRPr>
          </a:p>
          <a:p>
            <a:pPr marL="0" indent="0">
              <a:buNone/>
            </a:pPr>
            <a:r>
              <a:rPr lang="en-US" b="1" dirty="0" smtClean="0">
                <a:solidFill>
                  <a:schemeClr val="bg1"/>
                </a:solidFill>
              </a:rPr>
              <a:t>  </a:t>
            </a:r>
            <a:r>
              <a:rPr lang="en-US" b="1" u="sng" dirty="0">
                <a:solidFill>
                  <a:schemeClr val="bg1"/>
                </a:solidFill>
              </a:rPr>
              <a:t>The Campus Police Department also offers the following programs and services</a:t>
            </a:r>
            <a:r>
              <a:rPr lang="en-US" b="1" u="sng" dirty="0" smtClean="0">
                <a:solidFill>
                  <a:schemeClr val="bg1"/>
                </a:solidFill>
              </a:rPr>
              <a:t>:</a:t>
            </a:r>
          </a:p>
          <a:p>
            <a:pPr marL="0" indent="0">
              <a:buNone/>
            </a:pPr>
            <a:endParaRPr lang="en-US" b="1" u="sng" dirty="0">
              <a:solidFill>
                <a:schemeClr val="bg1"/>
              </a:solidFill>
            </a:endParaRPr>
          </a:p>
          <a:p>
            <a:pPr lvl="1">
              <a:lnSpc>
                <a:spcPct val="100000"/>
              </a:lnSpc>
              <a:spcBef>
                <a:spcPts val="0"/>
              </a:spcBef>
              <a:spcAft>
                <a:spcPct val="45000"/>
              </a:spcAft>
            </a:pPr>
            <a:r>
              <a:rPr lang="en-US" dirty="0" smtClean="0">
                <a:solidFill>
                  <a:schemeClr val="bg1"/>
                </a:solidFill>
              </a:rPr>
              <a:t>Fire </a:t>
            </a:r>
            <a:r>
              <a:rPr lang="en-US" dirty="0">
                <a:solidFill>
                  <a:schemeClr val="bg1"/>
                </a:solidFill>
              </a:rPr>
              <a:t>Safety Education </a:t>
            </a:r>
            <a:r>
              <a:rPr lang="en-US" dirty="0" smtClean="0">
                <a:solidFill>
                  <a:schemeClr val="bg1"/>
                </a:solidFill>
              </a:rPr>
              <a:t>- </a:t>
            </a:r>
            <a:r>
              <a:rPr lang="en-US" dirty="0">
                <a:solidFill>
                  <a:schemeClr val="bg1"/>
                </a:solidFill>
              </a:rPr>
              <a:t>Van Driver Education </a:t>
            </a:r>
            <a:r>
              <a:rPr lang="en-US" dirty="0" smtClean="0">
                <a:solidFill>
                  <a:schemeClr val="bg1"/>
                </a:solidFill>
              </a:rPr>
              <a:t>        </a:t>
            </a:r>
            <a:endParaRPr lang="en-US" dirty="0" smtClean="0">
              <a:solidFill>
                <a:schemeClr val="bg1"/>
              </a:solidFill>
            </a:endParaRPr>
          </a:p>
          <a:p>
            <a:pPr lvl="1">
              <a:lnSpc>
                <a:spcPct val="100000"/>
              </a:lnSpc>
              <a:spcBef>
                <a:spcPts val="0"/>
              </a:spcBef>
              <a:spcAft>
                <a:spcPct val="45000"/>
              </a:spcAft>
            </a:pPr>
            <a:r>
              <a:rPr lang="en-US" dirty="0" smtClean="0">
                <a:solidFill>
                  <a:schemeClr val="bg1"/>
                </a:solidFill>
              </a:rPr>
              <a:t>Issuing </a:t>
            </a:r>
            <a:r>
              <a:rPr lang="en-US" dirty="0">
                <a:solidFill>
                  <a:schemeClr val="bg1"/>
                </a:solidFill>
              </a:rPr>
              <a:t>of Student Identification Cards</a:t>
            </a:r>
          </a:p>
          <a:p>
            <a:pPr lvl="1">
              <a:lnSpc>
                <a:spcPct val="100000"/>
              </a:lnSpc>
              <a:spcBef>
                <a:spcPts val="0"/>
              </a:spcBef>
              <a:spcAft>
                <a:spcPct val="45000"/>
              </a:spcAft>
            </a:pPr>
            <a:r>
              <a:rPr lang="en-US" dirty="0" smtClean="0">
                <a:solidFill>
                  <a:schemeClr val="bg1"/>
                </a:solidFill>
              </a:rPr>
              <a:t>Self </a:t>
            </a:r>
            <a:r>
              <a:rPr lang="en-US" dirty="0">
                <a:solidFill>
                  <a:schemeClr val="bg1"/>
                </a:solidFill>
              </a:rPr>
              <a:t>Defense Education </a:t>
            </a:r>
            <a:endParaRPr lang="en-US" dirty="0" smtClean="0">
              <a:solidFill>
                <a:schemeClr val="bg1"/>
              </a:solidFill>
            </a:endParaRPr>
          </a:p>
          <a:p>
            <a:pPr lvl="1">
              <a:lnSpc>
                <a:spcPct val="100000"/>
              </a:lnSpc>
              <a:spcBef>
                <a:spcPts val="0"/>
              </a:spcBef>
              <a:spcAft>
                <a:spcPct val="45000"/>
              </a:spcAft>
            </a:pPr>
            <a:r>
              <a:rPr lang="en-US" dirty="0" smtClean="0">
                <a:solidFill>
                  <a:schemeClr val="bg1"/>
                </a:solidFill>
              </a:rPr>
              <a:t>Contact </a:t>
            </a:r>
            <a:r>
              <a:rPr lang="en-US" dirty="0">
                <a:solidFill>
                  <a:schemeClr val="bg1"/>
                </a:solidFill>
              </a:rPr>
              <a:t>Point for Non-Emergency Related Medical </a:t>
            </a:r>
            <a:r>
              <a:rPr lang="en-US" dirty="0" smtClean="0">
                <a:solidFill>
                  <a:schemeClr val="bg1"/>
                </a:solidFill>
              </a:rPr>
              <a:t>Transports</a:t>
            </a:r>
          </a:p>
          <a:p>
            <a:pPr lvl="1">
              <a:lnSpc>
                <a:spcPct val="100000"/>
              </a:lnSpc>
              <a:spcBef>
                <a:spcPts val="0"/>
              </a:spcBef>
              <a:spcAft>
                <a:spcPct val="45000"/>
              </a:spcAft>
            </a:pPr>
            <a:r>
              <a:rPr lang="en-US" dirty="0" smtClean="0">
                <a:solidFill>
                  <a:schemeClr val="bg1"/>
                </a:solidFill>
              </a:rPr>
              <a:t>Motor </a:t>
            </a:r>
            <a:r>
              <a:rPr lang="en-US" dirty="0" smtClean="0">
                <a:solidFill>
                  <a:schemeClr val="bg1"/>
                </a:solidFill>
              </a:rPr>
              <a:t>Vehicle </a:t>
            </a:r>
            <a:r>
              <a:rPr lang="en-US" dirty="0" smtClean="0">
                <a:solidFill>
                  <a:schemeClr val="bg1"/>
                </a:solidFill>
              </a:rPr>
              <a:t>Lockouts</a:t>
            </a:r>
            <a:endParaRPr lang="en-US" dirty="0">
              <a:solidFill>
                <a:schemeClr val="bg1"/>
              </a:solidFill>
            </a:endParaRPr>
          </a:p>
          <a:p>
            <a:pPr lvl="1">
              <a:lnSpc>
                <a:spcPct val="100000"/>
              </a:lnSpc>
              <a:spcBef>
                <a:spcPts val="0"/>
              </a:spcBef>
              <a:spcAft>
                <a:spcPct val="45000"/>
              </a:spcAft>
            </a:pPr>
            <a:r>
              <a:rPr lang="en-US" dirty="0" smtClean="0">
                <a:solidFill>
                  <a:schemeClr val="bg1"/>
                </a:solidFill>
              </a:rPr>
              <a:t>Accompaniment </a:t>
            </a:r>
            <a:r>
              <a:rPr lang="en-US" dirty="0">
                <a:solidFill>
                  <a:schemeClr val="bg1"/>
                </a:solidFill>
              </a:rPr>
              <a:t>(Escort) </a:t>
            </a:r>
            <a:r>
              <a:rPr lang="en-US" dirty="0" smtClean="0">
                <a:solidFill>
                  <a:schemeClr val="bg1"/>
                </a:solidFill>
              </a:rPr>
              <a:t>Service</a:t>
            </a:r>
          </a:p>
          <a:p>
            <a:pPr lvl="1">
              <a:lnSpc>
                <a:spcPct val="100000"/>
              </a:lnSpc>
              <a:spcBef>
                <a:spcPts val="0"/>
              </a:spcBef>
              <a:spcAft>
                <a:spcPct val="45000"/>
              </a:spcAft>
            </a:pPr>
            <a:r>
              <a:rPr lang="en-US" dirty="0" smtClean="0">
                <a:solidFill>
                  <a:schemeClr val="bg1"/>
                </a:solidFill>
              </a:rPr>
              <a:t>Issuing </a:t>
            </a:r>
            <a:r>
              <a:rPr lang="en-US" dirty="0">
                <a:solidFill>
                  <a:schemeClr val="bg1"/>
                </a:solidFill>
              </a:rPr>
              <a:t>of Parking </a:t>
            </a:r>
            <a:r>
              <a:rPr lang="en-US" dirty="0" smtClean="0">
                <a:solidFill>
                  <a:schemeClr val="bg1"/>
                </a:solidFill>
              </a:rPr>
              <a:t>Decals</a:t>
            </a:r>
          </a:p>
          <a:p>
            <a:pPr lvl="1">
              <a:lnSpc>
                <a:spcPct val="100000"/>
              </a:lnSpc>
              <a:spcBef>
                <a:spcPts val="0"/>
              </a:spcBef>
            </a:pPr>
            <a:r>
              <a:rPr lang="en-US" dirty="0" smtClean="0">
                <a:solidFill>
                  <a:schemeClr val="bg1"/>
                </a:solidFill>
              </a:rPr>
              <a:t>Lost </a:t>
            </a:r>
            <a:r>
              <a:rPr lang="en-US" dirty="0">
                <a:solidFill>
                  <a:schemeClr val="bg1"/>
                </a:solidFill>
              </a:rPr>
              <a:t>and Found</a:t>
            </a:r>
            <a:endParaRPr lang="en-US" dirty="0" smtClean="0">
              <a:solidFill>
                <a:schemeClr val="bg1"/>
              </a:solidFill>
            </a:endParaRPr>
          </a:p>
          <a:p>
            <a:endParaRPr lang="en-US" dirty="0">
              <a:solidFill>
                <a:schemeClr val="bg1"/>
              </a:solidFill>
            </a:endParaRPr>
          </a:p>
          <a:p>
            <a:pPr marL="0" indent="0">
              <a:buNone/>
            </a:pPr>
            <a:endParaRPr lang="en-US" dirty="0" smtClean="0">
              <a:solidFill>
                <a:schemeClr val="bg1"/>
              </a:solidFill>
            </a:endParaRPr>
          </a:p>
          <a:p>
            <a:pPr marL="0" indent="0">
              <a:buNone/>
            </a:pPr>
            <a:endParaRPr lang="en-US" sz="2400" dirty="0">
              <a:solidFill>
                <a:schemeClr val="bg1"/>
              </a:solidFill>
            </a:endParaRPr>
          </a:p>
        </p:txBody>
      </p:sp>
      <p:pic>
        <p:nvPicPr>
          <p:cNvPr id="5" name="Picture 6" descr="light blue quarter circ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9849" r="49929"/>
          <a:stretch/>
        </p:blipFill>
        <p:spPr bwMode="auto">
          <a:xfrm rot="10800000">
            <a:off x="11262954" y="5927464"/>
            <a:ext cx="929046" cy="9305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descr="yellow quarter circ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247" t="50150" r="-2" b="1"/>
          <a:stretch/>
        </p:blipFill>
        <p:spPr bwMode="auto">
          <a:xfrm rot="16200000">
            <a:off x="10329882" y="4994776"/>
            <a:ext cx="933072" cy="9326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8" descr="process blue wood quarter circle"/>
          <p:cNvPicPr>
            <a:picLocks noChangeAspect="1" noChangeArrowheads="1"/>
          </p:cNvPicPr>
          <p:nvPr/>
        </p:nvPicPr>
        <p:blipFill rotWithShape="1">
          <a:blip r:embed="rId4">
            <a:extLst>
              <a:ext uri="{28A0092B-C50C-407E-A947-70E740481C1C}">
                <a14:useLocalDpi xmlns:a14="http://schemas.microsoft.com/office/drawing/2010/main" val="0"/>
              </a:ext>
            </a:extLst>
          </a:blip>
          <a:srcRect l="49687" b="49752"/>
          <a:stretch/>
        </p:blipFill>
        <p:spPr bwMode="auto">
          <a:xfrm rot="10800000">
            <a:off x="10331215" y="5927464"/>
            <a:ext cx="931739" cy="9305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73972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ocess blue quarter circ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9881" b="49791"/>
          <a:stretch/>
        </p:blipFill>
        <p:spPr bwMode="auto">
          <a:xfrm rot="16200000">
            <a:off x="817" y="-817"/>
            <a:ext cx="912766"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descr="light blue quarter circ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849" r="49929"/>
          <a:stretch/>
        </p:blipFill>
        <p:spPr bwMode="auto">
          <a:xfrm>
            <a:off x="933769" y="0"/>
            <a:ext cx="912938"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p:cNvSpPr/>
          <p:nvPr/>
        </p:nvSpPr>
        <p:spPr>
          <a:xfrm>
            <a:off x="914400" y="1333003"/>
            <a:ext cx="10325100" cy="4524315"/>
          </a:xfrm>
          <a:prstGeom prst="rect">
            <a:avLst/>
          </a:prstGeom>
        </p:spPr>
        <p:txBody>
          <a:bodyPr wrap="square">
            <a:spAutoFit/>
          </a:bodyPr>
          <a:lstStyle/>
          <a:p>
            <a:pPr algn="ctr"/>
            <a:r>
              <a:rPr lang="en-US" sz="3200" b="1" u="sng" dirty="0" smtClean="0">
                <a:solidFill>
                  <a:schemeClr val="bg1"/>
                </a:solidFill>
              </a:rPr>
              <a:t>We Encourage you to practice safe behavior</a:t>
            </a:r>
          </a:p>
          <a:p>
            <a:endParaRPr lang="en-US" sz="3200" u="sng" dirty="0" smtClean="0">
              <a:solidFill>
                <a:schemeClr val="bg1"/>
              </a:solidFill>
            </a:endParaRPr>
          </a:p>
          <a:p>
            <a:r>
              <a:rPr lang="en-US" sz="3200" dirty="0" smtClean="0">
                <a:solidFill>
                  <a:schemeClr val="bg1"/>
                </a:solidFill>
              </a:rPr>
              <a:t>        - Don’t Walk Alone (escort, group…)</a:t>
            </a:r>
          </a:p>
          <a:p>
            <a:endParaRPr lang="en-US" sz="3200" dirty="0" smtClean="0">
              <a:solidFill>
                <a:schemeClr val="bg1"/>
              </a:solidFill>
            </a:endParaRPr>
          </a:p>
          <a:p>
            <a:r>
              <a:rPr lang="en-US" sz="3200" dirty="0" smtClean="0">
                <a:solidFill>
                  <a:schemeClr val="bg1"/>
                </a:solidFill>
              </a:rPr>
              <a:t>        - Situational Awareness (be aware of your surroundings, 	location of emergency blue lights…)</a:t>
            </a:r>
          </a:p>
          <a:p>
            <a:endParaRPr lang="en-US" sz="3200" dirty="0" smtClean="0">
              <a:solidFill>
                <a:schemeClr val="bg1"/>
              </a:solidFill>
            </a:endParaRPr>
          </a:p>
          <a:p>
            <a:r>
              <a:rPr lang="en-US" sz="3200" dirty="0" smtClean="0">
                <a:solidFill>
                  <a:schemeClr val="bg1"/>
                </a:solidFill>
              </a:rPr>
              <a:t>        - Take advantage of available technology  (Guardian 	phone App) </a:t>
            </a:r>
            <a:endParaRPr lang="en-US" sz="3200" dirty="0">
              <a:solidFill>
                <a:schemeClr val="bg1"/>
              </a:solidFill>
            </a:endParaRPr>
          </a:p>
        </p:txBody>
      </p:sp>
    </p:spTree>
    <p:extLst>
      <p:ext uri="{BB962C8B-B14F-4D97-AF65-F5344CB8AC3E}">
        <p14:creationId xmlns:p14="http://schemas.microsoft.com/office/powerpoint/2010/main" val="15555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0" y="1868556"/>
            <a:ext cx="11944350" cy="4798943"/>
          </a:xfrm>
        </p:spPr>
        <p:txBody>
          <a:bodyPr>
            <a:normAutofit/>
          </a:bodyPr>
          <a:lstStyle/>
          <a:p>
            <a:pPr marL="0" indent="0" algn="ctr">
              <a:buNone/>
            </a:pPr>
            <a:r>
              <a:rPr lang="en-US" dirty="0" smtClean="0">
                <a:solidFill>
                  <a:schemeClr val="bg1"/>
                </a:solidFill>
              </a:rPr>
              <a:t>SAFETY </a:t>
            </a:r>
            <a:r>
              <a:rPr lang="en-US" dirty="0">
                <a:solidFill>
                  <a:schemeClr val="bg1"/>
                </a:solidFill>
              </a:rPr>
              <a:t>AND SECURITY </a:t>
            </a:r>
            <a:r>
              <a:rPr lang="en-US" dirty="0" smtClean="0">
                <a:solidFill>
                  <a:schemeClr val="bg1"/>
                </a:solidFill>
              </a:rPr>
              <a:t>INFORMATION</a:t>
            </a:r>
          </a:p>
          <a:p>
            <a:pPr marL="0" indent="0" algn="ctr">
              <a:buNone/>
            </a:pPr>
            <a:endParaRPr lang="en-US" sz="2400" dirty="0">
              <a:solidFill>
                <a:schemeClr val="bg1"/>
              </a:solidFill>
            </a:endParaRPr>
          </a:p>
          <a:p>
            <a:pPr marL="0" indent="0">
              <a:lnSpc>
                <a:spcPct val="80000"/>
              </a:lnSpc>
              <a:buNone/>
            </a:pPr>
            <a:r>
              <a:rPr lang="en-US" dirty="0" smtClean="0">
                <a:solidFill>
                  <a:schemeClr val="bg1"/>
                </a:solidFill>
              </a:rPr>
              <a:t>At </a:t>
            </a:r>
            <a:r>
              <a:rPr lang="en-US" dirty="0">
                <a:solidFill>
                  <a:schemeClr val="bg1"/>
                </a:solidFill>
              </a:rPr>
              <a:t>Massachusetts College of Liberal Arts (MCLA), we </a:t>
            </a:r>
            <a:r>
              <a:rPr lang="en-US" dirty="0" smtClean="0">
                <a:solidFill>
                  <a:schemeClr val="bg1"/>
                </a:solidFill>
              </a:rPr>
              <a:t>try to take  </a:t>
            </a:r>
            <a:r>
              <a:rPr lang="en-US" dirty="0">
                <a:solidFill>
                  <a:schemeClr val="bg1"/>
                </a:solidFill>
              </a:rPr>
              <a:t>every possible step to ensure the safety and security of all our  </a:t>
            </a:r>
            <a:r>
              <a:rPr lang="en-US" dirty="0" smtClean="0">
                <a:solidFill>
                  <a:schemeClr val="bg1"/>
                </a:solidFill>
              </a:rPr>
              <a:t>students</a:t>
            </a:r>
            <a:r>
              <a:rPr lang="en-US" dirty="0">
                <a:solidFill>
                  <a:schemeClr val="bg1"/>
                </a:solidFill>
              </a:rPr>
              <a:t>, faculty and staff. </a:t>
            </a:r>
            <a:endParaRPr lang="en-US" dirty="0" smtClean="0">
              <a:solidFill>
                <a:schemeClr val="bg1"/>
              </a:solidFill>
            </a:endParaRPr>
          </a:p>
          <a:p>
            <a:pPr marL="0" indent="0">
              <a:lnSpc>
                <a:spcPct val="80000"/>
              </a:lnSpc>
              <a:buNone/>
            </a:pPr>
            <a:r>
              <a:rPr lang="en-US" dirty="0" smtClean="0">
                <a:solidFill>
                  <a:schemeClr val="bg1"/>
                </a:solidFill>
              </a:rPr>
              <a:t>Crime </a:t>
            </a:r>
            <a:r>
              <a:rPr lang="en-US" dirty="0">
                <a:solidFill>
                  <a:schemeClr val="bg1"/>
                </a:solidFill>
              </a:rPr>
              <a:t>is a national problem </a:t>
            </a:r>
            <a:r>
              <a:rPr lang="en-US" dirty="0" smtClean="0">
                <a:solidFill>
                  <a:schemeClr val="bg1"/>
                </a:solidFill>
              </a:rPr>
              <a:t>and </a:t>
            </a:r>
            <a:r>
              <a:rPr lang="en-US" dirty="0">
                <a:solidFill>
                  <a:schemeClr val="bg1"/>
                </a:solidFill>
              </a:rPr>
              <a:t>from </a:t>
            </a:r>
            <a:r>
              <a:rPr lang="en-US" dirty="0" smtClean="0">
                <a:solidFill>
                  <a:schemeClr val="bg1"/>
                </a:solidFill>
              </a:rPr>
              <a:t>time </a:t>
            </a:r>
            <a:r>
              <a:rPr lang="en-US" dirty="0">
                <a:solidFill>
                  <a:schemeClr val="bg1"/>
                </a:solidFill>
              </a:rPr>
              <a:t>to time, it even affects rural environments such as the one in  </a:t>
            </a:r>
            <a:r>
              <a:rPr lang="en-US" dirty="0" smtClean="0">
                <a:solidFill>
                  <a:schemeClr val="bg1"/>
                </a:solidFill>
              </a:rPr>
              <a:t>which </a:t>
            </a:r>
            <a:r>
              <a:rPr lang="en-US" dirty="0">
                <a:solidFill>
                  <a:schemeClr val="bg1"/>
                </a:solidFill>
              </a:rPr>
              <a:t>MCLA is located. </a:t>
            </a:r>
            <a:endParaRPr lang="en-US" dirty="0" smtClean="0">
              <a:solidFill>
                <a:schemeClr val="bg1"/>
              </a:solidFill>
            </a:endParaRPr>
          </a:p>
          <a:p>
            <a:pPr marL="0" indent="0">
              <a:lnSpc>
                <a:spcPct val="80000"/>
              </a:lnSpc>
              <a:buNone/>
            </a:pPr>
            <a:r>
              <a:rPr lang="en-US" dirty="0" smtClean="0">
                <a:solidFill>
                  <a:schemeClr val="bg1"/>
                </a:solidFill>
              </a:rPr>
              <a:t>MCLA </a:t>
            </a:r>
            <a:r>
              <a:rPr lang="en-US" dirty="0">
                <a:solidFill>
                  <a:schemeClr val="bg1"/>
                </a:solidFill>
              </a:rPr>
              <a:t>and its Campus Police Department strongly recommend you never take your safety for granted and  </a:t>
            </a:r>
            <a:r>
              <a:rPr lang="en-US" dirty="0" smtClean="0">
                <a:solidFill>
                  <a:schemeClr val="bg1"/>
                </a:solidFill>
              </a:rPr>
              <a:t>adopt</a:t>
            </a:r>
            <a:r>
              <a:rPr lang="en-US" dirty="0">
                <a:solidFill>
                  <a:schemeClr val="bg1"/>
                </a:solidFill>
              </a:rPr>
              <a:t>, adhere to, and practice safe behaviors at all times… whether on or off campus</a:t>
            </a:r>
            <a:r>
              <a:rPr lang="en-US" dirty="0" smtClean="0">
                <a:solidFill>
                  <a:schemeClr val="bg1"/>
                </a:solidFill>
              </a:rPr>
              <a:t>!</a:t>
            </a:r>
          </a:p>
          <a:p>
            <a:pPr marL="0" indent="0">
              <a:lnSpc>
                <a:spcPct val="80000"/>
              </a:lnSpc>
              <a:buNone/>
            </a:pPr>
            <a:endParaRPr lang="en-US" dirty="0" smtClean="0">
              <a:solidFill>
                <a:schemeClr val="bg1"/>
              </a:solidFill>
            </a:endParaRPr>
          </a:p>
          <a:p>
            <a:pPr marL="0" indent="0" algn="ctr">
              <a:lnSpc>
                <a:spcPct val="80000"/>
              </a:lnSpc>
              <a:buNone/>
            </a:pPr>
            <a:r>
              <a:rPr lang="en-US" sz="3200" b="1" dirty="0" smtClean="0">
                <a:solidFill>
                  <a:srgbClr val="FFFF00"/>
                </a:solidFill>
              </a:rPr>
              <a:t>If </a:t>
            </a:r>
            <a:r>
              <a:rPr lang="en-US" sz="3200" b="1" dirty="0" smtClean="0">
                <a:solidFill>
                  <a:srgbClr val="FFFF00"/>
                </a:solidFill>
              </a:rPr>
              <a:t>You See Something Say Something</a:t>
            </a:r>
            <a:endParaRPr lang="en-US" sz="3200" b="1" dirty="0">
              <a:solidFill>
                <a:srgbClr val="FFFF00"/>
              </a:solidFill>
            </a:endParaRPr>
          </a:p>
        </p:txBody>
      </p:sp>
      <p:grpSp>
        <p:nvGrpSpPr>
          <p:cNvPr id="4" name="Group 20"/>
          <p:cNvGrpSpPr>
            <a:grpSpLocks/>
          </p:cNvGrpSpPr>
          <p:nvPr/>
        </p:nvGrpSpPr>
        <p:grpSpPr bwMode="auto">
          <a:xfrm>
            <a:off x="2968822" y="327350"/>
            <a:ext cx="6644305" cy="1167495"/>
            <a:chOff x="-4945" y="2307"/>
            <a:chExt cx="5376" cy="861"/>
          </a:xfrm>
        </p:grpSpPr>
        <p:sp>
          <p:nvSpPr>
            <p:cNvPr id="5" name="AutoShape 18"/>
            <p:cNvSpPr>
              <a:spLocks noChangeArrowheads="1"/>
            </p:cNvSpPr>
            <p:nvPr/>
          </p:nvSpPr>
          <p:spPr bwMode="auto">
            <a:xfrm>
              <a:off x="-4945" y="2352"/>
              <a:ext cx="5376" cy="816"/>
            </a:xfrm>
            <a:prstGeom prst="bevel">
              <a:avLst>
                <a:gd name="adj" fmla="val 12500"/>
              </a:avLst>
            </a:prstGeom>
            <a:solidFill>
              <a:schemeClr val="bg1"/>
            </a:solidFill>
            <a:ln w="22225">
              <a:solidFill>
                <a:srgbClr val="000080"/>
              </a:solidFill>
              <a:miter lim="800000"/>
              <a:headEnd/>
              <a:tailEnd/>
            </a:ln>
          </p:spPr>
          <p:txBody>
            <a:bodyPr wrap="none" anchor="ctr"/>
            <a:lstStyle/>
            <a:p>
              <a:endParaRPr lang="en-US"/>
            </a:p>
          </p:txBody>
        </p:sp>
        <p:sp>
          <p:nvSpPr>
            <p:cNvPr id="6" name="Text Box 6"/>
            <p:cNvSpPr txBox="1">
              <a:spLocks noChangeArrowheads="1"/>
            </p:cNvSpPr>
            <p:nvPr/>
          </p:nvSpPr>
          <p:spPr bwMode="auto">
            <a:xfrm>
              <a:off x="-4945" y="2307"/>
              <a:ext cx="5187" cy="503"/>
            </a:xfrm>
            <a:prstGeom prst="rect">
              <a:avLst/>
            </a:prstGeom>
            <a:noFill/>
            <a:ln w="9525">
              <a:noFill/>
              <a:miter lim="800000"/>
              <a:headEnd/>
              <a:tailEnd/>
            </a:ln>
          </p:spPr>
          <p:txBody>
            <a:bodyPr wrap="square">
              <a:spAutoFit/>
            </a:bodyPr>
            <a:lstStyle/>
            <a:p>
              <a:pPr algn="ctr"/>
              <a:endParaRPr lang="en-US" sz="2400" dirty="0" smtClean="0">
                <a:solidFill>
                  <a:srgbClr val="CC0000"/>
                </a:solidFill>
                <a:latin typeface="Arial Black" panose="020B0A04020102020204" pitchFamily="34" charset="0"/>
              </a:endParaRPr>
            </a:p>
            <a:p>
              <a:pPr algn="ctr"/>
              <a:r>
                <a:rPr lang="en-US" sz="2400" dirty="0">
                  <a:solidFill>
                    <a:srgbClr val="CC0000"/>
                  </a:solidFill>
                  <a:latin typeface="Arial Black" panose="020B0A04020102020204" pitchFamily="34" charset="0"/>
                </a:rPr>
                <a:t> </a:t>
              </a:r>
              <a:r>
                <a:rPr lang="en-US" sz="2400" dirty="0" smtClean="0">
                  <a:solidFill>
                    <a:srgbClr val="CC0000"/>
                  </a:solidFill>
                  <a:latin typeface="Arial Black" panose="020B0A04020102020204" pitchFamily="34" charset="0"/>
                </a:rPr>
                <a:t> Safety </a:t>
              </a:r>
              <a:r>
                <a:rPr lang="en-US" sz="2400" dirty="0">
                  <a:solidFill>
                    <a:srgbClr val="CC0000"/>
                  </a:solidFill>
                  <a:latin typeface="Arial Black" panose="020B0A04020102020204" pitchFamily="34" charset="0"/>
                </a:rPr>
                <a:t>Is Everyone’s Responsibility!</a:t>
              </a:r>
              <a:r>
                <a:rPr lang="en-US" sz="2400" dirty="0">
                  <a:latin typeface="Arial Black" pitchFamily="34" charset="0"/>
                </a:rPr>
                <a:t> </a:t>
              </a:r>
            </a:p>
          </p:txBody>
        </p:sp>
      </p:grpSp>
    </p:spTree>
    <p:extLst>
      <p:ext uri="{BB962C8B-B14F-4D97-AF65-F5344CB8AC3E}">
        <p14:creationId xmlns:p14="http://schemas.microsoft.com/office/powerpoint/2010/main" val="327326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6D96B3-15CD-41D9-8586-1EFDE55228F0}"/>
              </a:ext>
            </a:extLst>
          </p:cNvPr>
          <p:cNvSpPr>
            <a:spLocks noGrp="1"/>
          </p:cNvSpPr>
          <p:nvPr>
            <p:ph idx="1"/>
          </p:nvPr>
        </p:nvSpPr>
        <p:spPr>
          <a:xfrm>
            <a:off x="539980" y="2803974"/>
            <a:ext cx="11271020" cy="3797548"/>
          </a:xfrm>
        </p:spPr>
        <p:txBody>
          <a:bodyPr>
            <a:noAutofit/>
          </a:bodyPr>
          <a:lstStyle/>
          <a:p>
            <a:pPr marL="0" indent="0">
              <a:buNone/>
            </a:pPr>
            <a:r>
              <a:rPr lang="en-US" dirty="0" smtClean="0">
                <a:solidFill>
                  <a:schemeClr val="bg1"/>
                </a:solidFill>
              </a:rPr>
              <a:t>         </a:t>
            </a:r>
            <a:r>
              <a:rPr lang="en-US" dirty="0" smtClean="0">
                <a:solidFill>
                  <a:schemeClr val="bg1"/>
                </a:solidFill>
              </a:rPr>
              <a:t>- </a:t>
            </a:r>
            <a:r>
              <a:rPr lang="en-US" dirty="0">
                <a:solidFill>
                  <a:schemeClr val="bg1"/>
                </a:solidFill>
              </a:rPr>
              <a:t>Emergency Preparedness                         </a:t>
            </a:r>
          </a:p>
          <a:p>
            <a:pPr marL="0" indent="0">
              <a:buNone/>
            </a:pPr>
            <a:r>
              <a:rPr lang="en-US" dirty="0">
                <a:solidFill>
                  <a:schemeClr val="bg1"/>
                </a:solidFill>
              </a:rPr>
              <a:t>         - Public Information Log</a:t>
            </a:r>
          </a:p>
          <a:p>
            <a:pPr marL="0" indent="0">
              <a:buNone/>
            </a:pPr>
            <a:r>
              <a:rPr lang="en-US" dirty="0">
                <a:solidFill>
                  <a:schemeClr val="bg1"/>
                </a:solidFill>
              </a:rPr>
              <a:t>         - Lockdown Drills                                        </a:t>
            </a:r>
          </a:p>
          <a:p>
            <a:pPr marL="0" indent="0">
              <a:buNone/>
            </a:pPr>
            <a:r>
              <a:rPr lang="en-US" dirty="0">
                <a:solidFill>
                  <a:schemeClr val="bg1"/>
                </a:solidFill>
              </a:rPr>
              <a:t>         - Fire Drills</a:t>
            </a:r>
          </a:p>
          <a:p>
            <a:pPr marL="0" indent="0">
              <a:buNone/>
            </a:pPr>
            <a:r>
              <a:rPr lang="en-US" dirty="0">
                <a:solidFill>
                  <a:schemeClr val="bg1"/>
                </a:solidFill>
              </a:rPr>
              <a:t>         - Feedback Complaint/Suggestion Form     </a:t>
            </a:r>
          </a:p>
          <a:p>
            <a:pPr marL="0" indent="0">
              <a:buNone/>
            </a:pPr>
            <a:r>
              <a:rPr lang="en-US" dirty="0">
                <a:solidFill>
                  <a:schemeClr val="bg1"/>
                </a:solidFill>
              </a:rPr>
              <a:t>         - Security and Fire Safety Report (</a:t>
            </a:r>
            <a:r>
              <a:rPr lang="en-US" dirty="0" err="1">
                <a:solidFill>
                  <a:schemeClr val="bg1"/>
                </a:solidFill>
              </a:rPr>
              <a:t>Clery</a:t>
            </a:r>
            <a:r>
              <a:rPr lang="en-US" dirty="0" smtClean="0">
                <a:solidFill>
                  <a:schemeClr val="bg1"/>
                </a:solidFill>
              </a:rPr>
              <a:t>)</a:t>
            </a:r>
          </a:p>
          <a:p>
            <a:pPr marL="0" indent="0">
              <a:buNone/>
            </a:pPr>
            <a:endParaRPr lang="en-US" sz="1800" dirty="0" smtClean="0">
              <a:solidFill>
                <a:schemeClr val="bg1"/>
              </a:solidFill>
            </a:endParaRPr>
          </a:p>
          <a:p>
            <a:pPr marL="0" indent="0" algn="ctr">
              <a:buNone/>
            </a:pPr>
            <a:r>
              <a:rPr lang="en-US" b="1" dirty="0" smtClean="0">
                <a:solidFill>
                  <a:schemeClr val="bg1"/>
                </a:solidFill>
              </a:rPr>
              <a:t>Visit us at - </a:t>
            </a:r>
            <a:r>
              <a:rPr lang="en-US" sz="2400" b="1" dirty="0">
                <a:solidFill>
                  <a:srgbClr val="FFFF00"/>
                </a:solidFill>
              </a:rPr>
              <a:t>http://</a:t>
            </a:r>
            <a:r>
              <a:rPr lang="en-US" sz="2400" b="1" dirty="0" smtClean="0">
                <a:solidFill>
                  <a:srgbClr val="FFFF00"/>
                </a:solidFill>
              </a:rPr>
              <a:t>www.mcla.edu/Student_Life/publicsafety/index</a:t>
            </a:r>
            <a:endParaRPr lang="en-US" sz="2400" b="1" dirty="0">
              <a:solidFill>
                <a:srgbClr val="FFFF00"/>
              </a:solidFill>
            </a:endParaRPr>
          </a:p>
        </p:txBody>
      </p:sp>
      <p:pic>
        <p:nvPicPr>
          <p:cNvPr id="5" name="Picture 4"/>
          <p:cNvPicPr>
            <a:picLocks noChangeAspect="1"/>
          </p:cNvPicPr>
          <p:nvPr/>
        </p:nvPicPr>
        <p:blipFill>
          <a:blip r:embed="rId2"/>
          <a:stretch>
            <a:fillRect/>
          </a:stretch>
        </p:blipFill>
        <p:spPr>
          <a:xfrm>
            <a:off x="1321030" y="153194"/>
            <a:ext cx="9276556" cy="2494756"/>
          </a:xfrm>
          <a:prstGeom prst="rect">
            <a:avLst/>
          </a:prstGeom>
        </p:spPr>
      </p:pic>
    </p:spTree>
    <p:extLst>
      <p:ext uri="{BB962C8B-B14F-4D97-AF65-F5344CB8AC3E}">
        <p14:creationId xmlns:p14="http://schemas.microsoft.com/office/powerpoint/2010/main" val="3822516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378</Words>
  <Application>Microsoft Office PowerPoint</Application>
  <PresentationFormat>Widescreen</PresentationFormat>
  <Paragraphs>99</Paragraphs>
  <Slides>15</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 Black</vt:lpstr>
      <vt:lpstr>Arial</vt:lpstr>
      <vt:lpstr>Times New Roman</vt:lpstr>
      <vt:lpstr>Garamond</vt:lpstr>
      <vt:lpstr>Calibri Light</vt:lpstr>
      <vt:lpstr>Calibri</vt:lpstr>
      <vt:lpstr>Trajan Pro</vt:lpstr>
      <vt:lpstr>Open Sans ExtraBold</vt:lpstr>
      <vt:lpstr>Office Theme</vt:lpstr>
      <vt:lpstr>Welcome New Students!</vt:lpstr>
      <vt:lpstr>PowerPoint Presentation</vt:lpstr>
      <vt:lpstr>All Officers of the Department are:   - Sworn / Armed Police Officers  - Police Academy Trained  - Certified First Responders – CPR/AED, Narcan  - Receive Yearly In-service Training (State &amp; Municipal)  - Have Areas of Specialty Training: Emergency Medical        Technicians, Field Training Officer, Defensive Tactics,       Criminal Investigations, Evidence/Property Control, Fire      Safety Educator </vt:lpstr>
      <vt:lpstr>PowerPoint Presentation</vt:lpstr>
      <vt:lpstr>MCLA campus and resident areas are patrolled by Campus Police Officers on foot, bicycle and in a cruiser, 24 hours a day/year round.  With 24 hour coverage, we are able to provide assistance at anytime for the following emergencies:   - Any problems related to health, safety or the protection of life and property (Fire and Medical Emergencies, Crimes in Progress)      - Major maintenance problems when maintenance staff can not be reached</vt:lpstr>
      <vt:lpstr>PowerPoint Presentation</vt:lpstr>
      <vt:lpstr>PowerPoint Presentation</vt:lpstr>
      <vt:lpstr>PowerPoint Presentation</vt:lpstr>
      <vt:lpstr>PowerPoint Presentation</vt:lpstr>
      <vt:lpstr>Emergency Notification and Timely  Warnings  RAVE Alert - In order to send you (info from us to you) emergency voice and text messages via your cell phone, you must provide MCLA with your mobile phone information (BANNER).  For the GUARDIAN (info from you to us) you are asked to download the APP to your phone and add your profile.  https://techhelp.mcla.edu/index.php/Rave/Guardian_Instructions     The information you supply is confidential, will not be shared, and will be used to contact you through the system in the event of an emergency. </vt:lpstr>
      <vt:lpstr>Guardian Phone Application  - Call Campus Police (GPS and Profile), Call 911, Send Anonymous Tip, Safety Timer (who will be your Guardian?), Emergency Blue Light in the Palm of your Hands. - Information IN from YOU to US</vt:lpstr>
      <vt:lpstr>RAVE Alert System   - Information OUT from US to YOU  - Cell Phone in the Banner System  - Receive Emergency Notifications   - Text  - E-mail                  - Cell Phone  </vt:lpstr>
      <vt:lpstr>  Meet Your Campus Police Department  </vt:lpstr>
      <vt:lpstr>PowerPoint Presentation</vt:lpstr>
      <vt:lpstr> Please do not hesitate to contact  (call or stop by) your campus police department!</vt:lpstr>
    </vt:vector>
  </TitlesOfParts>
  <Company>Massachusetts College of Liberal Arts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Kolumbia Cook</dc:creator>
  <cp:lastModifiedBy>Kayla Hollins</cp:lastModifiedBy>
  <cp:revision>42</cp:revision>
  <dcterms:created xsi:type="dcterms:W3CDTF">2020-04-24T17:43:38Z</dcterms:created>
  <dcterms:modified xsi:type="dcterms:W3CDTF">2020-07-01T17:55:31Z</dcterms:modified>
</cp:coreProperties>
</file>