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77" r:id="rId3"/>
    <p:sldId id="259" r:id="rId4"/>
    <p:sldId id="260" r:id="rId5"/>
    <p:sldId id="261" r:id="rId6"/>
    <p:sldId id="262" r:id="rId7"/>
    <p:sldId id="264" r:id="rId8"/>
    <p:sldId id="263" r:id="rId9"/>
    <p:sldId id="265" r:id="rId10"/>
    <p:sldId id="267" r:id="rId11"/>
    <p:sldId id="269" r:id="rId12"/>
    <p:sldId id="270" r:id="rId13"/>
    <p:sldId id="271" r:id="rId14"/>
    <p:sldId id="272" r:id="rId15"/>
    <p:sldId id="273" r:id="rId16"/>
    <p:sldId id="274" r:id="rId17"/>
    <p:sldId id="276" r:id="rId18"/>
    <p:sldId id="275"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07598B-4E7D-BBC6-CB0C-7480F7A8669E}" v="1500" dt="2020-08-22T12:54:46.140"/>
    <p1510:client id="{C62D453C-2C38-EF70-5E1B-320C4FA891A7}" v="6" dt="2020-08-24T11:08:09.1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8" d="100"/>
          <a:sy n="88" d="100"/>
        </p:scale>
        <p:origin x="269"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5.png"/><Relationship Id="rId4" Type="http://schemas.openxmlformats.org/officeDocument/2006/relationships/image" Target="../media/image6.svg"/></Relationships>
</file>

<file path=ppt/diagrams/_rels/data6.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image" Target="../media/image12.svg"/><Relationship Id="rId1" Type="http://schemas.openxmlformats.org/officeDocument/2006/relationships/image" Target="../media/image8.png"/><Relationship Id="rId6" Type="http://schemas.openxmlformats.org/officeDocument/2006/relationships/image" Target="../media/image16.svg"/><Relationship Id="rId5" Type="http://schemas.openxmlformats.org/officeDocument/2006/relationships/image" Target="../media/image10.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2.png"/></Relationships>
</file>

<file path=ppt/diagrams/_rels/data7.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4.png"/><Relationship Id="rId7" Type="http://schemas.openxmlformats.org/officeDocument/2006/relationships/image" Target="../media/image25.svg"/><Relationship Id="rId2" Type="http://schemas.openxmlformats.org/officeDocument/2006/relationships/image" Target="../media/image22.svg"/><Relationship Id="rId1" Type="http://schemas.openxmlformats.org/officeDocument/2006/relationships/image" Target="../media/image13.png"/><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24.svg"/><Relationship Id="rId9" Type="http://schemas.openxmlformats.org/officeDocument/2006/relationships/image" Target="../media/image27.svg"/></Relationships>
</file>

<file path=ppt/diagrams/_rels/data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31.svg"/><Relationship Id="rId1" Type="http://schemas.openxmlformats.org/officeDocument/2006/relationships/image" Target="../media/image20.png"/><Relationship Id="rId4" Type="http://schemas.openxmlformats.org/officeDocument/2006/relationships/image" Target="../media/image33.svg"/></Relationships>
</file>

<file path=ppt/diagrams/_rels/drawing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5.png"/><Relationship Id="rId4" Type="http://schemas.openxmlformats.org/officeDocument/2006/relationships/image" Target="../media/image6.svg"/></Relationships>
</file>

<file path=ppt/diagrams/_rels/drawing6.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image" Target="../media/image12.svg"/><Relationship Id="rId1" Type="http://schemas.openxmlformats.org/officeDocument/2006/relationships/image" Target="../media/image8.png"/><Relationship Id="rId6" Type="http://schemas.openxmlformats.org/officeDocument/2006/relationships/image" Target="../media/image16.svg"/><Relationship Id="rId5" Type="http://schemas.openxmlformats.org/officeDocument/2006/relationships/image" Target="../media/image10.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2.png"/></Relationships>
</file>

<file path=ppt/diagrams/_rels/drawing7.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4.png"/><Relationship Id="rId7" Type="http://schemas.openxmlformats.org/officeDocument/2006/relationships/image" Target="../media/image25.svg"/><Relationship Id="rId2" Type="http://schemas.openxmlformats.org/officeDocument/2006/relationships/image" Target="../media/image22.svg"/><Relationship Id="rId1" Type="http://schemas.openxmlformats.org/officeDocument/2006/relationships/image" Target="../media/image13.png"/><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24.svg"/><Relationship Id="rId9" Type="http://schemas.openxmlformats.org/officeDocument/2006/relationships/image" Target="../media/image27.svg"/></Relationships>
</file>

<file path=ppt/diagrams/_rels/drawing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31.svg"/><Relationship Id="rId1" Type="http://schemas.openxmlformats.org/officeDocument/2006/relationships/image" Target="../media/image20.png"/><Relationship Id="rId4" Type="http://schemas.openxmlformats.org/officeDocument/2006/relationships/image" Target="../media/image33.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5757A7-31FC-4A30-9352-41C946B62D71}" type="doc">
      <dgm:prSet loTypeId="urn:microsoft.com/office/officeart/2005/8/layout/vList2" loCatId="list" qsTypeId="urn:microsoft.com/office/officeart/2005/8/quickstyle/simple4" qsCatId="simple" csTypeId="urn:microsoft.com/office/officeart/2005/8/colors/colorful1" csCatId="colorful" phldr="1"/>
      <dgm:spPr/>
      <dgm:t>
        <a:bodyPr/>
        <a:lstStyle/>
        <a:p>
          <a:endParaRPr lang="en-US"/>
        </a:p>
      </dgm:t>
    </dgm:pt>
    <dgm:pt modelId="{A4F7B3F7-A7FF-4A1F-BA8D-28B20130F1EB}">
      <dgm:prSet/>
      <dgm:spPr/>
      <dgm:t>
        <a:bodyPr/>
        <a:lstStyle/>
        <a:p>
          <a:pPr rtl="0"/>
          <a:r>
            <a:rPr lang="en-US" dirty="0">
              <a:solidFill>
                <a:schemeClr val="tx1"/>
              </a:solidFill>
            </a:rPr>
            <a:t>The Student Conduct Program is the process in which we work with students about choices, decision-making, and actions in an educational and developmental way to be successful individuals in our community.</a:t>
          </a:r>
          <a:endParaRPr lang="en-US" b="0" i="0" u="none" strike="noStrike" cap="none" baseline="0" noProof="0" dirty="0">
            <a:solidFill>
              <a:schemeClr val="tx1"/>
            </a:solidFill>
            <a:latin typeface="Corbel"/>
          </a:endParaRPr>
        </a:p>
      </dgm:t>
    </dgm:pt>
    <dgm:pt modelId="{A6372682-F25D-42BB-91CE-D0D0723F7B77}" type="parTrans" cxnId="{C74494F0-9692-46D2-A666-89939079790E}">
      <dgm:prSet/>
      <dgm:spPr/>
      <dgm:t>
        <a:bodyPr/>
        <a:lstStyle/>
        <a:p>
          <a:endParaRPr lang="en-US"/>
        </a:p>
      </dgm:t>
    </dgm:pt>
    <dgm:pt modelId="{7CA1BC8E-5A2E-4EA5-9041-FC5AF1AC7A8D}" type="sibTrans" cxnId="{C74494F0-9692-46D2-A666-89939079790E}">
      <dgm:prSet/>
      <dgm:spPr/>
      <dgm:t>
        <a:bodyPr/>
        <a:lstStyle/>
        <a:p>
          <a:endParaRPr lang="en-US"/>
        </a:p>
      </dgm:t>
    </dgm:pt>
    <dgm:pt modelId="{8893C432-A5FD-4677-A153-11205E90F380}">
      <dgm:prSet/>
      <dgm:spPr/>
      <dgm:t>
        <a:bodyPr/>
        <a:lstStyle/>
        <a:p>
          <a:r>
            <a:rPr lang="en-US" dirty="0">
              <a:solidFill>
                <a:schemeClr val="tx1"/>
              </a:solidFill>
            </a:rPr>
            <a:t>Every student is held accountable to the community standards that are the MCLA College Policies </a:t>
          </a:r>
          <a:br>
            <a:rPr lang="en-US" dirty="0">
              <a:solidFill>
                <a:schemeClr val="tx1"/>
              </a:solidFill>
            </a:rPr>
          </a:br>
          <a:r>
            <a:rPr lang="en-US" dirty="0">
              <a:solidFill>
                <a:schemeClr val="tx1"/>
              </a:solidFill>
            </a:rPr>
            <a:t>(found in the Student Handbook).</a:t>
          </a:r>
        </a:p>
      </dgm:t>
    </dgm:pt>
    <dgm:pt modelId="{9A00B51B-C017-42E0-B3DA-F43C9FC4A33C}" type="parTrans" cxnId="{6D695E5C-B364-4407-A384-80FEE378D684}">
      <dgm:prSet/>
      <dgm:spPr/>
      <dgm:t>
        <a:bodyPr/>
        <a:lstStyle/>
        <a:p>
          <a:endParaRPr lang="en-US"/>
        </a:p>
      </dgm:t>
    </dgm:pt>
    <dgm:pt modelId="{17AFF428-D3B2-4010-8F1D-44A6396348B4}" type="sibTrans" cxnId="{6D695E5C-B364-4407-A384-80FEE378D684}">
      <dgm:prSet/>
      <dgm:spPr/>
      <dgm:t>
        <a:bodyPr/>
        <a:lstStyle/>
        <a:p>
          <a:endParaRPr lang="en-US"/>
        </a:p>
      </dgm:t>
    </dgm:pt>
    <dgm:pt modelId="{A41A24F0-E8EF-497F-84E1-42A139A71A36}">
      <dgm:prSet/>
      <dgm:spPr/>
      <dgm:t>
        <a:bodyPr/>
        <a:lstStyle/>
        <a:p>
          <a:pPr rtl="0"/>
          <a:r>
            <a:rPr lang="en-US" dirty="0">
              <a:solidFill>
                <a:schemeClr val="tx1"/>
              </a:solidFill>
            </a:rPr>
            <a:t>This presentation gives </a:t>
          </a:r>
          <a:r>
            <a:rPr lang="en-US" dirty="0">
              <a:solidFill>
                <a:schemeClr val="tx1"/>
              </a:solidFill>
              <a:latin typeface="Corbel" panose="020B0503020204020204"/>
            </a:rPr>
            <a:t>a</a:t>
          </a:r>
          <a:r>
            <a:rPr lang="en-US" dirty="0">
              <a:solidFill>
                <a:schemeClr val="tx1"/>
              </a:solidFill>
            </a:rPr>
            <a:t> </a:t>
          </a:r>
          <a:r>
            <a:rPr lang="en-US" dirty="0">
              <a:solidFill>
                <a:schemeClr val="tx1"/>
              </a:solidFill>
              <a:latin typeface="Corbel" panose="020B0503020204020204"/>
            </a:rPr>
            <a:t>summary </a:t>
          </a:r>
          <a:r>
            <a:rPr lang="en-US" dirty="0">
              <a:solidFill>
                <a:schemeClr val="tx1"/>
              </a:solidFill>
            </a:rPr>
            <a:t>overview of the Student Conduct </a:t>
          </a:r>
          <a:r>
            <a:rPr lang="en-US" dirty="0">
              <a:solidFill>
                <a:schemeClr val="tx1"/>
              </a:solidFill>
              <a:latin typeface="Corbel" panose="020B0503020204020204"/>
            </a:rPr>
            <a:t>Program. </a:t>
          </a:r>
          <a:r>
            <a:rPr lang="en-US" dirty="0">
              <a:solidFill>
                <a:schemeClr val="tx1"/>
              </a:solidFill>
            </a:rPr>
            <a:t/>
          </a:r>
          <a:br>
            <a:rPr lang="en-US" dirty="0">
              <a:solidFill>
                <a:schemeClr val="tx1"/>
              </a:solidFill>
            </a:rPr>
          </a:br>
          <a:r>
            <a:rPr lang="en-US" dirty="0">
              <a:solidFill>
                <a:schemeClr val="tx1"/>
              </a:solidFill>
              <a:latin typeface="Corbel" panose="020B0503020204020204"/>
            </a:rPr>
            <a:t>For all information related to the Student Conduct Program please review the Student Handbook.</a:t>
          </a:r>
        </a:p>
      </dgm:t>
    </dgm:pt>
    <dgm:pt modelId="{BD3FB6B4-DAAB-458F-A98A-71337095C9BD}" type="parTrans" cxnId="{1DCA218F-D338-431A-8FBD-C390762C3A25}">
      <dgm:prSet/>
      <dgm:spPr/>
      <dgm:t>
        <a:bodyPr/>
        <a:lstStyle/>
        <a:p>
          <a:endParaRPr lang="en-US"/>
        </a:p>
      </dgm:t>
    </dgm:pt>
    <dgm:pt modelId="{48B6FCE3-0862-4BB4-B595-A279FF8577F3}" type="sibTrans" cxnId="{1DCA218F-D338-431A-8FBD-C390762C3A25}">
      <dgm:prSet/>
      <dgm:spPr/>
      <dgm:t>
        <a:bodyPr/>
        <a:lstStyle/>
        <a:p>
          <a:endParaRPr lang="en-US"/>
        </a:p>
      </dgm:t>
    </dgm:pt>
    <dgm:pt modelId="{466EB037-B3C2-49FB-95C5-837C8669BA79}" type="pres">
      <dgm:prSet presAssocID="{E85757A7-31FC-4A30-9352-41C946B62D71}" presName="linear" presStyleCnt="0">
        <dgm:presLayoutVars>
          <dgm:animLvl val="lvl"/>
          <dgm:resizeHandles val="exact"/>
        </dgm:presLayoutVars>
      </dgm:prSet>
      <dgm:spPr/>
      <dgm:t>
        <a:bodyPr/>
        <a:lstStyle/>
        <a:p>
          <a:endParaRPr lang="en-US"/>
        </a:p>
      </dgm:t>
    </dgm:pt>
    <dgm:pt modelId="{74CD183C-F786-4C17-A665-AB0BF9F13A4F}" type="pres">
      <dgm:prSet presAssocID="{A4F7B3F7-A7FF-4A1F-BA8D-28B20130F1EB}" presName="parentText" presStyleLbl="node1" presStyleIdx="0" presStyleCnt="3">
        <dgm:presLayoutVars>
          <dgm:chMax val="0"/>
          <dgm:bulletEnabled val="1"/>
        </dgm:presLayoutVars>
      </dgm:prSet>
      <dgm:spPr/>
      <dgm:t>
        <a:bodyPr/>
        <a:lstStyle/>
        <a:p>
          <a:endParaRPr lang="en-US"/>
        </a:p>
      </dgm:t>
    </dgm:pt>
    <dgm:pt modelId="{7BFD26FC-2184-4793-BDEE-24E2CE835029}" type="pres">
      <dgm:prSet presAssocID="{7CA1BC8E-5A2E-4EA5-9041-FC5AF1AC7A8D}" presName="spacer" presStyleCnt="0"/>
      <dgm:spPr/>
    </dgm:pt>
    <dgm:pt modelId="{5E538995-8FA8-4B4D-96B0-81A0AC9F85A0}" type="pres">
      <dgm:prSet presAssocID="{8893C432-A5FD-4677-A153-11205E90F380}" presName="parentText" presStyleLbl="node1" presStyleIdx="1" presStyleCnt="3">
        <dgm:presLayoutVars>
          <dgm:chMax val="0"/>
          <dgm:bulletEnabled val="1"/>
        </dgm:presLayoutVars>
      </dgm:prSet>
      <dgm:spPr/>
      <dgm:t>
        <a:bodyPr/>
        <a:lstStyle/>
        <a:p>
          <a:endParaRPr lang="en-US"/>
        </a:p>
      </dgm:t>
    </dgm:pt>
    <dgm:pt modelId="{B4163C8A-D525-4F8E-AF99-DA56E3893125}" type="pres">
      <dgm:prSet presAssocID="{17AFF428-D3B2-4010-8F1D-44A6396348B4}" presName="spacer" presStyleCnt="0"/>
      <dgm:spPr/>
    </dgm:pt>
    <dgm:pt modelId="{87A5024F-532A-4E0B-99B3-BB1B48BA9122}" type="pres">
      <dgm:prSet presAssocID="{A41A24F0-E8EF-497F-84E1-42A139A71A36}" presName="parentText" presStyleLbl="node1" presStyleIdx="2" presStyleCnt="3">
        <dgm:presLayoutVars>
          <dgm:chMax val="0"/>
          <dgm:bulletEnabled val="1"/>
        </dgm:presLayoutVars>
      </dgm:prSet>
      <dgm:spPr/>
      <dgm:t>
        <a:bodyPr/>
        <a:lstStyle/>
        <a:p>
          <a:endParaRPr lang="en-US"/>
        </a:p>
      </dgm:t>
    </dgm:pt>
  </dgm:ptLst>
  <dgm:cxnLst>
    <dgm:cxn modelId="{AC5B8A6D-EB33-4B01-A594-754A7BF56117}" type="presOf" srcId="{E85757A7-31FC-4A30-9352-41C946B62D71}" destId="{466EB037-B3C2-49FB-95C5-837C8669BA79}" srcOrd="0" destOrd="0" presId="urn:microsoft.com/office/officeart/2005/8/layout/vList2"/>
    <dgm:cxn modelId="{1DCA218F-D338-431A-8FBD-C390762C3A25}" srcId="{E85757A7-31FC-4A30-9352-41C946B62D71}" destId="{A41A24F0-E8EF-497F-84E1-42A139A71A36}" srcOrd="2" destOrd="0" parTransId="{BD3FB6B4-DAAB-458F-A98A-71337095C9BD}" sibTransId="{48B6FCE3-0862-4BB4-B595-A279FF8577F3}"/>
    <dgm:cxn modelId="{4445B9C9-0129-4C0E-A4DA-55C6815CA3A6}" type="presOf" srcId="{A4F7B3F7-A7FF-4A1F-BA8D-28B20130F1EB}" destId="{74CD183C-F786-4C17-A665-AB0BF9F13A4F}" srcOrd="0" destOrd="0" presId="urn:microsoft.com/office/officeart/2005/8/layout/vList2"/>
    <dgm:cxn modelId="{C74494F0-9692-46D2-A666-89939079790E}" srcId="{E85757A7-31FC-4A30-9352-41C946B62D71}" destId="{A4F7B3F7-A7FF-4A1F-BA8D-28B20130F1EB}" srcOrd="0" destOrd="0" parTransId="{A6372682-F25D-42BB-91CE-D0D0723F7B77}" sibTransId="{7CA1BC8E-5A2E-4EA5-9041-FC5AF1AC7A8D}"/>
    <dgm:cxn modelId="{6D695E5C-B364-4407-A384-80FEE378D684}" srcId="{E85757A7-31FC-4A30-9352-41C946B62D71}" destId="{8893C432-A5FD-4677-A153-11205E90F380}" srcOrd="1" destOrd="0" parTransId="{9A00B51B-C017-42E0-B3DA-F43C9FC4A33C}" sibTransId="{17AFF428-D3B2-4010-8F1D-44A6396348B4}"/>
    <dgm:cxn modelId="{9B907144-CCB4-4C7B-AD23-69A717595BD3}" type="presOf" srcId="{A41A24F0-E8EF-497F-84E1-42A139A71A36}" destId="{87A5024F-532A-4E0B-99B3-BB1B48BA9122}" srcOrd="0" destOrd="0" presId="urn:microsoft.com/office/officeart/2005/8/layout/vList2"/>
    <dgm:cxn modelId="{521658A2-55EE-4AB7-840A-E2C4CC62E51B}" type="presOf" srcId="{8893C432-A5FD-4677-A153-11205E90F380}" destId="{5E538995-8FA8-4B4D-96B0-81A0AC9F85A0}" srcOrd="0" destOrd="0" presId="urn:microsoft.com/office/officeart/2005/8/layout/vList2"/>
    <dgm:cxn modelId="{89824110-3BB4-4356-921A-09A9C7479E0A}" type="presParOf" srcId="{466EB037-B3C2-49FB-95C5-837C8669BA79}" destId="{74CD183C-F786-4C17-A665-AB0BF9F13A4F}" srcOrd="0" destOrd="0" presId="urn:microsoft.com/office/officeart/2005/8/layout/vList2"/>
    <dgm:cxn modelId="{7C2898A2-B3F1-4B9B-B057-143612902055}" type="presParOf" srcId="{466EB037-B3C2-49FB-95C5-837C8669BA79}" destId="{7BFD26FC-2184-4793-BDEE-24E2CE835029}" srcOrd="1" destOrd="0" presId="urn:microsoft.com/office/officeart/2005/8/layout/vList2"/>
    <dgm:cxn modelId="{4A6982E1-A3C6-4DE9-B91D-81E4A0E5C629}" type="presParOf" srcId="{466EB037-B3C2-49FB-95C5-837C8669BA79}" destId="{5E538995-8FA8-4B4D-96B0-81A0AC9F85A0}" srcOrd="2" destOrd="0" presId="urn:microsoft.com/office/officeart/2005/8/layout/vList2"/>
    <dgm:cxn modelId="{F39F4F49-DA16-4239-9C96-0FBC53D4C224}" type="presParOf" srcId="{466EB037-B3C2-49FB-95C5-837C8669BA79}" destId="{B4163C8A-D525-4F8E-AF99-DA56E3893125}" srcOrd="3" destOrd="0" presId="urn:microsoft.com/office/officeart/2005/8/layout/vList2"/>
    <dgm:cxn modelId="{874FA9CE-A8E0-4C8D-8410-C3C4FDE87FA0}" type="presParOf" srcId="{466EB037-B3C2-49FB-95C5-837C8669BA79}" destId="{87A5024F-532A-4E0B-99B3-BB1B48BA912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B73C7C-4D33-41E8-A8B5-48F55DB82AE2}" type="doc">
      <dgm:prSet loTypeId="urn:microsoft.com/office/officeart/2005/8/layout/vList2" loCatId="list" qsTypeId="urn:microsoft.com/office/officeart/2005/8/quickstyle/simple2" qsCatId="simple" csTypeId="urn:microsoft.com/office/officeart/2005/8/colors/colorful1" csCatId="colorful" phldr="1"/>
      <dgm:spPr/>
      <dgm:t>
        <a:bodyPr/>
        <a:lstStyle/>
        <a:p>
          <a:endParaRPr lang="en-US"/>
        </a:p>
      </dgm:t>
    </dgm:pt>
    <dgm:pt modelId="{ACEE180F-0744-4717-B311-C77439A9D468}">
      <dgm:prSet/>
      <dgm:spPr/>
      <dgm:t>
        <a:bodyPr/>
        <a:lstStyle/>
        <a:p>
          <a:pPr rtl="0"/>
          <a:r>
            <a:rPr lang="en-US" b="1" dirty="0">
              <a:solidFill>
                <a:schemeClr val="tx1"/>
              </a:solidFill>
            </a:rPr>
            <a:t> </a:t>
          </a:r>
          <a:r>
            <a:rPr lang="en-US" dirty="0">
              <a:solidFill>
                <a:schemeClr val="tx1"/>
              </a:solidFill>
            </a:rPr>
            <a:t>Promote a consistent, fair, and timely student conduct process that encourages participation of the campus community while holding students accountable for their choices.</a:t>
          </a:r>
          <a:endParaRPr lang="en-US" b="0" i="0" u="none" strike="noStrike" cap="none" baseline="0" noProof="0" dirty="0">
            <a:solidFill>
              <a:schemeClr val="tx1"/>
            </a:solidFill>
            <a:latin typeface="Corbel"/>
          </a:endParaRPr>
        </a:p>
      </dgm:t>
    </dgm:pt>
    <dgm:pt modelId="{8F63068F-92D3-4D03-90AA-A3F792865A5F}" type="parTrans" cxnId="{D7483F6D-D488-460B-912F-BAB89AE3326B}">
      <dgm:prSet/>
      <dgm:spPr/>
      <dgm:t>
        <a:bodyPr/>
        <a:lstStyle/>
        <a:p>
          <a:endParaRPr lang="en-US"/>
        </a:p>
      </dgm:t>
    </dgm:pt>
    <dgm:pt modelId="{350ED1C0-6375-4A76-8773-28C1DBA1C037}" type="sibTrans" cxnId="{D7483F6D-D488-460B-912F-BAB89AE3326B}">
      <dgm:prSet/>
      <dgm:spPr/>
      <dgm:t>
        <a:bodyPr/>
        <a:lstStyle/>
        <a:p>
          <a:endParaRPr lang="en-US"/>
        </a:p>
      </dgm:t>
    </dgm:pt>
    <dgm:pt modelId="{DECE7125-E583-43EE-966C-6A47BC9C36AF}">
      <dgm:prSet phldr="0"/>
      <dgm:spPr/>
      <dgm:t>
        <a:bodyPr/>
        <a:lstStyle/>
        <a:p>
          <a:r>
            <a:rPr lang="en-US" dirty="0">
              <a:solidFill>
                <a:schemeClr val="tx1"/>
              </a:solidFill>
            </a:rPr>
            <a:t>Educate the campus community about student’s rights and responsibilities as a member of the MCLA community.</a:t>
          </a:r>
        </a:p>
      </dgm:t>
    </dgm:pt>
    <dgm:pt modelId="{067E70AD-7291-4165-BADD-A2286B8413EB}" type="parTrans" cxnId="{1DCB2FAB-404E-4723-896A-B1D1FD2E6F77}">
      <dgm:prSet/>
      <dgm:spPr/>
    </dgm:pt>
    <dgm:pt modelId="{590B3BC2-81A1-493C-8658-9E370FB45FA6}" type="sibTrans" cxnId="{1DCB2FAB-404E-4723-896A-B1D1FD2E6F77}">
      <dgm:prSet/>
      <dgm:spPr/>
      <dgm:t>
        <a:bodyPr/>
        <a:lstStyle/>
        <a:p>
          <a:endParaRPr lang="en-US"/>
        </a:p>
      </dgm:t>
    </dgm:pt>
    <dgm:pt modelId="{F2CBE4DC-2506-423C-9587-7273C65C9AC5}">
      <dgm:prSet phldr="0"/>
      <dgm:spPr/>
      <dgm:t>
        <a:bodyPr/>
        <a:lstStyle/>
        <a:p>
          <a:r>
            <a:rPr lang="en-US" dirty="0">
              <a:solidFill>
                <a:schemeClr val="tx1"/>
              </a:solidFill>
            </a:rPr>
            <a:t>Assist students in seeking out resources for learning and living that enhance the student’s overall well-being and help students think critically in their decision-making.</a:t>
          </a:r>
        </a:p>
      </dgm:t>
    </dgm:pt>
    <dgm:pt modelId="{475A5230-4E59-424E-A9BE-B97450997D61}" type="parTrans" cxnId="{BFCD534B-FCB5-46F3-95FA-81837BF2798B}">
      <dgm:prSet/>
      <dgm:spPr/>
    </dgm:pt>
    <dgm:pt modelId="{7DF15DAD-C347-47C8-A626-785BDEC31E6B}" type="sibTrans" cxnId="{BFCD534B-FCB5-46F3-95FA-81837BF2798B}">
      <dgm:prSet/>
      <dgm:spPr/>
      <dgm:t>
        <a:bodyPr/>
        <a:lstStyle/>
        <a:p>
          <a:endParaRPr lang="en-US"/>
        </a:p>
      </dgm:t>
    </dgm:pt>
    <dgm:pt modelId="{4681D6C2-411B-423F-80B6-94F5D7A185D2}">
      <dgm:prSet phldr="0"/>
      <dgm:spPr/>
      <dgm:t>
        <a:bodyPr/>
        <a:lstStyle/>
        <a:p>
          <a:r>
            <a:rPr lang="en-US" dirty="0">
              <a:solidFill>
                <a:schemeClr val="tx1"/>
              </a:solidFill>
            </a:rPr>
            <a:t>Facilitate on-going comprehensive conduct related training for students, staff, and faculty that are involved in the student conduct program.</a:t>
          </a:r>
        </a:p>
      </dgm:t>
    </dgm:pt>
    <dgm:pt modelId="{8DEC8A12-A203-4645-A586-FE3AF339047A}" type="parTrans" cxnId="{7A6B7D11-3EEB-4952-95B6-8E56E386ED5B}">
      <dgm:prSet/>
      <dgm:spPr/>
    </dgm:pt>
    <dgm:pt modelId="{33F1FE48-9426-4D75-9224-F45497235585}" type="sibTrans" cxnId="{7A6B7D11-3EEB-4952-95B6-8E56E386ED5B}">
      <dgm:prSet/>
      <dgm:spPr/>
      <dgm:t>
        <a:bodyPr/>
        <a:lstStyle/>
        <a:p>
          <a:endParaRPr lang="en-US"/>
        </a:p>
      </dgm:t>
    </dgm:pt>
    <dgm:pt modelId="{D5712DD9-39F1-49ED-BAB2-605F6A8B381F}">
      <dgm:prSet phldr="0"/>
      <dgm:spPr/>
      <dgm:t>
        <a:bodyPr/>
        <a:lstStyle/>
        <a:p>
          <a:r>
            <a:rPr lang="en-US" dirty="0">
              <a:solidFill>
                <a:schemeClr val="tx1"/>
              </a:solidFill>
            </a:rPr>
            <a:t>Develop and maintain a comprehensive assessment strategy regarding all aspects of the student conduct program and engage in regular assessment of the student conduct program to aid in informed decision-making about policies, procedures, and overall community engagement of the student conduct program.</a:t>
          </a:r>
        </a:p>
      </dgm:t>
    </dgm:pt>
    <dgm:pt modelId="{30BB2998-CFDF-449E-85A3-62BED1D98AB2}" type="parTrans" cxnId="{A5B7FB66-08D5-4095-AC3A-4AE438A6808D}">
      <dgm:prSet/>
      <dgm:spPr/>
    </dgm:pt>
    <dgm:pt modelId="{750306B5-CF18-419C-97C7-5BAEBB44A0EC}" type="sibTrans" cxnId="{A5B7FB66-08D5-4095-AC3A-4AE438A6808D}">
      <dgm:prSet/>
      <dgm:spPr/>
      <dgm:t>
        <a:bodyPr/>
        <a:lstStyle/>
        <a:p>
          <a:endParaRPr lang="en-US"/>
        </a:p>
      </dgm:t>
    </dgm:pt>
    <dgm:pt modelId="{7E1B0892-2C6C-4242-9F90-FD9D88D9BAD3}" type="pres">
      <dgm:prSet presAssocID="{9AB73C7C-4D33-41E8-A8B5-48F55DB82AE2}" presName="linear" presStyleCnt="0">
        <dgm:presLayoutVars>
          <dgm:animLvl val="lvl"/>
          <dgm:resizeHandles val="exact"/>
        </dgm:presLayoutVars>
      </dgm:prSet>
      <dgm:spPr/>
      <dgm:t>
        <a:bodyPr/>
        <a:lstStyle/>
        <a:p>
          <a:endParaRPr lang="en-US"/>
        </a:p>
      </dgm:t>
    </dgm:pt>
    <dgm:pt modelId="{0960C931-C8DA-4A52-8CFF-A3B8ED309238}" type="pres">
      <dgm:prSet presAssocID="{ACEE180F-0744-4717-B311-C77439A9D468}" presName="parentText" presStyleLbl="node1" presStyleIdx="0" presStyleCnt="5">
        <dgm:presLayoutVars>
          <dgm:chMax val="0"/>
          <dgm:bulletEnabled val="1"/>
        </dgm:presLayoutVars>
      </dgm:prSet>
      <dgm:spPr/>
      <dgm:t>
        <a:bodyPr/>
        <a:lstStyle/>
        <a:p>
          <a:endParaRPr lang="en-US"/>
        </a:p>
      </dgm:t>
    </dgm:pt>
    <dgm:pt modelId="{037124E3-2D37-40F9-A69F-92A086439D14}" type="pres">
      <dgm:prSet presAssocID="{350ED1C0-6375-4A76-8773-28C1DBA1C037}" presName="spacer" presStyleCnt="0"/>
      <dgm:spPr/>
    </dgm:pt>
    <dgm:pt modelId="{E2AD2AF7-9A16-465D-BFAF-1DE28C919EA2}" type="pres">
      <dgm:prSet presAssocID="{DECE7125-E583-43EE-966C-6A47BC9C36AF}" presName="parentText" presStyleLbl="node1" presStyleIdx="1" presStyleCnt="5">
        <dgm:presLayoutVars>
          <dgm:chMax val="0"/>
          <dgm:bulletEnabled val="1"/>
        </dgm:presLayoutVars>
      </dgm:prSet>
      <dgm:spPr/>
      <dgm:t>
        <a:bodyPr/>
        <a:lstStyle/>
        <a:p>
          <a:endParaRPr lang="en-US"/>
        </a:p>
      </dgm:t>
    </dgm:pt>
    <dgm:pt modelId="{B2E52E36-D112-465D-8CEB-A278403B895F}" type="pres">
      <dgm:prSet presAssocID="{590B3BC2-81A1-493C-8658-9E370FB45FA6}" presName="spacer" presStyleCnt="0"/>
      <dgm:spPr/>
    </dgm:pt>
    <dgm:pt modelId="{769BF3F4-BF95-4BA7-9A7D-009BE072AAB3}" type="pres">
      <dgm:prSet presAssocID="{F2CBE4DC-2506-423C-9587-7273C65C9AC5}" presName="parentText" presStyleLbl="node1" presStyleIdx="2" presStyleCnt="5">
        <dgm:presLayoutVars>
          <dgm:chMax val="0"/>
          <dgm:bulletEnabled val="1"/>
        </dgm:presLayoutVars>
      </dgm:prSet>
      <dgm:spPr/>
      <dgm:t>
        <a:bodyPr/>
        <a:lstStyle/>
        <a:p>
          <a:endParaRPr lang="en-US"/>
        </a:p>
      </dgm:t>
    </dgm:pt>
    <dgm:pt modelId="{A8600AD1-5D89-46BF-A4ED-3584319F5DA2}" type="pres">
      <dgm:prSet presAssocID="{7DF15DAD-C347-47C8-A626-785BDEC31E6B}" presName="spacer" presStyleCnt="0"/>
      <dgm:spPr/>
    </dgm:pt>
    <dgm:pt modelId="{7995BE60-11D2-44EF-ACA6-75DBFCD23202}" type="pres">
      <dgm:prSet presAssocID="{4681D6C2-411B-423F-80B6-94F5D7A185D2}" presName="parentText" presStyleLbl="node1" presStyleIdx="3" presStyleCnt="5">
        <dgm:presLayoutVars>
          <dgm:chMax val="0"/>
          <dgm:bulletEnabled val="1"/>
        </dgm:presLayoutVars>
      </dgm:prSet>
      <dgm:spPr/>
      <dgm:t>
        <a:bodyPr/>
        <a:lstStyle/>
        <a:p>
          <a:endParaRPr lang="en-US"/>
        </a:p>
      </dgm:t>
    </dgm:pt>
    <dgm:pt modelId="{5E75FF6C-6D48-471A-B157-4F6542DECDAD}" type="pres">
      <dgm:prSet presAssocID="{33F1FE48-9426-4D75-9224-F45497235585}" presName="spacer" presStyleCnt="0"/>
      <dgm:spPr/>
    </dgm:pt>
    <dgm:pt modelId="{3BA61B15-E640-42EC-AC04-C7027D29B9C4}" type="pres">
      <dgm:prSet presAssocID="{D5712DD9-39F1-49ED-BAB2-605F6A8B381F}" presName="parentText" presStyleLbl="node1" presStyleIdx="4" presStyleCnt="5">
        <dgm:presLayoutVars>
          <dgm:chMax val="0"/>
          <dgm:bulletEnabled val="1"/>
        </dgm:presLayoutVars>
      </dgm:prSet>
      <dgm:spPr/>
      <dgm:t>
        <a:bodyPr/>
        <a:lstStyle/>
        <a:p>
          <a:endParaRPr lang="en-US"/>
        </a:p>
      </dgm:t>
    </dgm:pt>
  </dgm:ptLst>
  <dgm:cxnLst>
    <dgm:cxn modelId="{A5B7FB66-08D5-4095-AC3A-4AE438A6808D}" srcId="{9AB73C7C-4D33-41E8-A8B5-48F55DB82AE2}" destId="{D5712DD9-39F1-49ED-BAB2-605F6A8B381F}" srcOrd="4" destOrd="0" parTransId="{30BB2998-CFDF-449E-85A3-62BED1D98AB2}" sibTransId="{750306B5-CF18-419C-97C7-5BAEBB44A0EC}"/>
    <dgm:cxn modelId="{D0098A68-E51D-4A4A-BE6E-7EB8FFCCB4A7}" type="presOf" srcId="{D5712DD9-39F1-49ED-BAB2-605F6A8B381F}" destId="{3BA61B15-E640-42EC-AC04-C7027D29B9C4}" srcOrd="0" destOrd="0" presId="urn:microsoft.com/office/officeart/2005/8/layout/vList2"/>
    <dgm:cxn modelId="{F1CFDE06-ABFB-430B-94CA-0DC50BB12411}" type="presOf" srcId="{ACEE180F-0744-4717-B311-C77439A9D468}" destId="{0960C931-C8DA-4A52-8CFF-A3B8ED309238}" srcOrd="0" destOrd="0" presId="urn:microsoft.com/office/officeart/2005/8/layout/vList2"/>
    <dgm:cxn modelId="{1DCB2FAB-404E-4723-896A-B1D1FD2E6F77}" srcId="{9AB73C7C-4D33-41E8-A8B5-48F55DB82AE2}" destId="{DECE7125-E583-43EE-966C-6A47BC9C36AF}" srcOrd="1" destOrd="0" parTransId="{067E70AD-7291-4165-BADD-A2286B8413EB}" sibTransId="{590B3BC2-81A1-493C-8658-9E370FB45FA6}"/>
    <dgm:cxn modelId="{D7483F6D-D488-460B-912F-BAB89AE3326B}" srcId="{9AB73C7C-4D33-41E8-A8B5-48F55DB82AE2}" destId="{ACEE180F-0744-4717-B311-C77439A9D468}" srcOrd="0" destOrd="0" parTransId="{8F63068F-92D3-4D03-90AA-A3F792865A5F}" sibTransId="{350ED1C0-6375-4A76-8773-28C1DBA1C037}"/>
    <dgm:cxn modelId="{A644CAB9-550B-4E79-8B36-6918D4C33E38}" type="presOf" srcId="{4681D6C2-411B-423F-80B6-94F5D7A185D2}" destId="{7995BE60-11D2-44EF-ACA6-75DBFCD23202}" srcOrd="0" destOrd="0" presId="urn:microsoft.com/office/officeart/2005/8/layout/vList2"/>
    <dgm:cxn modelId="{CE92CD72-6076-4FD3-B274-F2841423F8C8}" type="presOf" srcId="{9AB73C7C-4D33-41E8-A8B5-48F55DB82AE2}" destId="{7E1B0892-2C6C-4242-9F90-FD9D88D9BAD3}" srcOrd="0" destOrd="0" presId="urn:microsoft.com/office/officeart/2005/8/layout/vList2"/>
    <dgm:cxn modelId="{BFCD534B-FCB5-46F3-95FA-81837BF2798B}" srcId="{9AB73C7C-4D33-41E8-A8B5-48F55DB82AE2}" destId="{F2CBE4DC-2506-423C-9587-7273C65C9AC5}" srcOrd="2" destOrd="0" parTransId="{475A5230-4E59-424E-A9BE-B97450997D61}" sibTransId="{7DF15DAD-C347-47C8-A626-785BDEC31E6B}"/>
    <dgm:cxn modelId="{77A33505-24D3-44AA-A1B3-708C1B76B0F6}" type="presOf" srcId="{F2CBE4DC-2506-423C-9587-7273C65C9AC5}" destId="{769BF3F4-BF95-4BA7-9A7D-009BE072AAB3}" srcOrd="0" destOrd="0" presId="urn:microsoft.com/office/officeart/2005/8/layout/vList2"/>
    <dgm:cxn modelId="{7A6B7D11-3EEB-4952-95B6-8E56E386ED5B}" srcId="{9AB73C7C-4D33-41E8-A8B5-48F55DB82AE2}" destId="{4681D6C2-411B-423F-80B6-94F5D7A185D2}" srcOrd="3" destOrd="0" parTransId="{8DEC8A12-A203-4645-A586-FE3AF339047A}" sibTransId="{33F1FE48-9426-4D75-9224-F45497235585}"/>
    <dgm:cxn modelId="{B998F69F-A0A4-4D87-AE6A-4EEC235D9ED0}" type="presOf" srcId="{DECE7125-E583-43EE-966C-6A47BC9C36AF}" destId="{E2AD2AF7-9A16-465D-BFAF-1DE28C919EA2}" srcOrd="0" destOrd="0" presId="urn:microsoft.com/office/officeart/2005/8/layout/vList2"/>
    <dgm:cxn modelId="{6BBF0779-ED3A-43BA-BB4B-3C61F9288577}" type="presParOf" srcId="{7E1B0892-2C6C-4242-9F90-FD9D88D9BAD3}" destId="{0960C931-C8DA-4A52-8CFF-A3B8ED309238}" srcOrd="0" destOrd="0" presId="urn:microsoft.com/office/officeart/2005/8/layout/vList2"/>
    <dgm:cxn modelId="{D8B85080-B04C-490F-85AA-2BFD2554906D}" type="presParOf" srcId="{7E1B0892-2C6C-4242-9F90-FD9D88D9BAD3}" destId="{037124E3-2D37-40F9-A69F-92A086439D14}" srcOrd="1" destOrd="0" presId="urn:microsoft.com/office/officeart/2005/8/layout/vList2"/>
    <dgm:cxn modelId="{AAA6CBB5-0C0C-4C3A-8F15-D4A4953F017E}" type="presParOf" srcId="{7E1B0892-2C6C-4242-9F90-FD9D88D9BAD3}" destId="{E2AD2AF7-9A16-465D-BFAF-1DE28C919EA2}" srcOrd="2" destOrd="0" presId="urn:microsoft.com/office/officeart/2005/8/layout/vList2"/>
    <dgm:cxn modelId="{48414DFB-2F00-4CC8-9DB8-C488F9EA3BC0}" type="presParOf" srcId="{7E1B0892-2C6C-4242-9F90-FD9D88D9BAD3}" destId="{B2E52E36-D112-465D-8CEB-A278403B895F}" srcOrd="3" destOrd="0" presId="urn:microsoft.com/office/officeart/2005/8/layout/vList2"/>
    <dgm:cxn modelId="{332C80AE-8A81-48C7-9034-36C661B9B817}" type="presParOf" srcId="{7E1B0892-2C6C-4242-9F90-FD9D88D9BAD3}" destId="{769BF3F4-BF95-4BA7-9A7D-009BE072AAB3}" srcOrd="4" destOrd="0" presId="urn:microsoft.com/office/officeart/2005/8/layout/vList2"/>
    <dgm:cxn modelId="{E57E8E94-F67E-4A36-8CFC-1C43BDACCDF5}" type="presParOf" srcId="{7E1B0892-2C6C-4242-9F90-FD9D88D9BAD3}" destId="{A8600AD1-5D89-46BF-A4ED-3584319F5DA2}" srcOrd="5" destOrd="0" presId="urn:microsoft.com/office/officeart/2005/8/layout/vList2"/>
    <dgm:cxn modelId="{447B9FF1-DD15-441F-A5E6-4E309BBDFE1C}" type="presParOf" srcId="{7E1B0892-2C6C-4242-9F90-FD9D88D9BAD3}" destId="{7995BE60-11D2-44EF-ACA6-75DBFCD23202}" srcOrd="6" destOrd="0" presId="urn:microsoft.com/office/officeart/2005/8/layout/vList2"/>
    <dgm:cxn modelId="{6082B0CD-53FB-465F-87CF-F1C288DC820E}" type="presParOf" srcId="{7E1B0892-2C6C-4242-9F90-FD9D88D9BAD3}" destId="{5E75FF6C-6D48-471A-B157-4F6542DECDAD}" srcOrd="7" destOrd="0" presId="urn:microsoft.com/office/officeart/2005/8/layout/vList2"/>
    <dgm:cxn modelId="{0CD5BAC6-88C3-48D6-8737-8F0A714C7A6A}" type="presParOf" srcId="{7E1B0892-2C6C-4242-9F90-FD9D88D9BAD3}" destId="{3BA61B15-E640-42EC-AC04-C7027D29B9C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021C2E0-0ADC-42B7-A358-4C95672D3DF9}" type="doc">
      <dgm:prSet loTypeId="urn:microsoft.com/office/officeart/2016/7/layout/HorizontalActionList" loCatId="List" qsTypeId="urn:microsoft.com/office/officeart/2005/8/quickstyle/simple1" qsCatId="simple" csTypeId="urn:microsoft.com/office/officeart/2005/8/colors/colorful2" csCatId="colorful"/>
      <dgm:spPr/>
      <dgm:t>
        <a:bodyPr/>
        <a:lstStyle/>
        <a:p>
          <a:endParaRPr lang="en-US"/>
        </a:p>
      </dgm:t>
    </dgm:pt>
    <dgm:pt modelId="{2A394697-FC6C-4124-A96D-E93E83E9EDD0}">
      <dgm:prSet/>
      <dgm:spPr/>
      <dgm:t>
        <a:bodyPr/>
        <a:lstStyle/>
        <a:p>
          <a:r>
            <a:rPr lang="en-US"/>
            <a:t>Explain</a:t>
          </a:r>
        </a:p>
      </dgm:t>
    </dgm:pt>
    <dgm:pt modelId="{2F7B4CDB-177E-4EA3-8B78-A0B819EA2909}" type="parTrans" cxnId="{90A9065B-1058-468E-8CCF-D6158B9E1F76}">
      <dgm:prSet/>
      <dgm:spPr/>
      <dgm:t>
        <a:bodyPr/>
        <a:lstStyle/>
        <a:p>
          <a:endParaRPr lang="en-US"/>
        </a:p>
      </dgm:t>
    </dgm:pt>
    <dgm:pt modelId="{FFCDB0D6-EA7D-4B4D-865F-327D8855CBB0}" type="sibTrans" cxnId="{90A9065B-1058-468E-8CCF-D6158B9E1F76}">
      <dgm:prSet/>
      <dgm:spPr/>
      <dgm:t>
        <a:bodyPr/>
        <a:lstStyle/>
        <a:p>
          <a:endParaRPr lang="en-US"/>
        </a:p>
      </dgm:t>
    </dgm:pt>
    <dgm:pt modelId="{24FF1C2E-FDAE-4951-8AE6-4795736523E4}">
      <dgm:prSet/>
      <dgm:spPr/>
      <dgm:t>
        <a:bodyPr/>
        <a:lstStyle/>
        <a:p>
          <a:r>
            <a:rPr lang="en-US"/>
            <a:t>Explain why College policies exist and why the College community is concerned about their choices.</a:t>
          </a:r>
        </a:p>
      </dgm:t>
    </dgm:pt>
    <dgm:pt modelId="{9B2DB363-DCE9-446B-BF24-0B955B160C5F}" type="parTrans" cxnId="{B6565CC0-39C4-40B7-8BB2-171E66FFA972}">
      <dgm:prSet/>
      <dgm:spPr/>
      <dgm:t>
        <a:bodyPr/>
        <a:lstStyle/>
        <a:p>
          <a:endParaRPr lang="en-US"/>
        </a:p>
      </dgm:t>
    </dgm:pt>
    <dgm:pt modelId="{163D96FF-9E59-4EE8-A5AD-6D89FADB3FBA}" type="sibTrans" cxnId="{B6565CC0-39C4-40B7-8BB2-171E66FFA972}">
      <dgm:prSet/>
      <dgm:spPr/>
      <dgm:t>
        <a:bodyPr/>
        <a:lstStyle/>
        <a:p>
          <a:endParaRPr lang="en-US"/>
        </a:p>
      </dgm:t>
    </dgm:pt>
    <dgm:pt modelId="{47B2447F-CC27-4A28-8BA9-D7B8A3D0142B}">
      <dgm:prSet/>
      <dgm:spPr/>
      <dgm:t>
        <a:bodyPr/>
        <a:lstStyle/>
        <a:p>
          <a:r>
            <a:rPr lang="en-US"/>
            <a:t>Understand</a:t>
          </a:r>
        </a:p>
      </dgm:t>
    </dgm:pt>
    <dgm:pt modelId="{51F4D2D6-4923-4BC1-A37D-7E34FF2DBA75}" type="parTrans" cxnId="{90D1A442-9604-4158-A94C-1ADD1C58987B}">
      <dgm:prSet/>
      <dgm:spPr/>
      <dgm:t>
        <a:bodyPr/>
        <a:lstStyle/>
        <a:p>
          <a:endParaRPr lang="en-US"/>
        </a:p>
      </dgm:t>
    </dgm:pt>
    <dgm:pt modelId="{664FA2E8-80E0-4DAA-8124-66A89F802ABD}" type="sibTrans" cxnId="{90D1A442-9604-4158-A94C-1ADD1C58987B}">
      <dgm:prSet/>
      <dgm:spPr/>
      <dgm:t>
        <a:bodyPr/>
        <a:lstStyle/>
        <a:p>
          <a:endParaRPr lang="en-US"/>
        </a:p>
      </dgm:t>
    </dgm:pt>
    <dgm:pt modelId="{874131FF-FA51-4C34-A629-280FB7B9F5AA}">
      <dgm:prSet/>
      <dgm:spPr/>
      <dgm:t>
        <a:bodyPr/>
        <a:lstStyle/>
        <a:p>
          <a:r>
            <a:rPr lang="en-US"/>
            <a:t>Understand the impact of their behavior and decision-making on themselves and the community.</a:t>
          </a:r>
        </a:p>
      </dgm:t>
    </dgm:pt>
    <dgm:pt modelId="{4EA66B3D-3094-4219-92D7-BC31DD686E38}" type="parTrans" cxnId="{5D66D0D7-FCB6-4875-90FC-8711EA6F06F6}">
      <dgm:prSet/>
      <dgm:spPr/>
      <dgm:t>
        <a:bodyPr/>
        <a:lstStyle/>
        <a:p>
          <a:endParaRPr lang="en-US"/>
        </a:p>
      </dgm:t>
    </dgm:pt>
    <dgm:pt modelId="{7351EA12-9AD1-4D02-80DF-389A6FF1C2AA}" type="sibTrans" cxnId="{5D66D0D7-FCB6-4875-90FC-8711EA6F06F6}">
      <dgm:prSet/>
      <dgm:spPr/>
      <dgm:t>
        <a:bodyPr/>
        <a:lstStyle/>
        <a:p>
          <a:endParaRPr lang="en-US"/>
        </a:p>
      </dgm:t>
    </dgm:pt>
    <dgm:pt modelId="{7420DB97-EDF0-4D2A-90D6-D32A37D074B2}">
      <dgm:prSet/>
      <dgm:spPr/>
      <dgm:t>
        <a:bodyPr/>
        <a:lstStyle/>
        <a:p>
          <a:r>
            <a:rPr lang="en-US"/>
            <a:t>Communicate</a:t>
          </a:r>
        </a:p>
      </dgm:t>
    </dgm:pt>
    <dgm:pt modelId="{351BF13C-22A8-4575-A632-8C3817C25F2C}" type="parTrans" cxnId="{643746DF-A208-4E06-A7E5-1BCD57346023}">
      <dgm:prSet/>
      <dgm:spPr/>
      <dgm:t>
        <a:bodyPr/>
        <a:lstStyle/>
        <a:p>
          <a:endParaRPr lang="en-US"/>
        </a:p>
      </dgm:t>
    </dgm:pt>
    <dgm:pt modelId="{D8145CE3-641D-45D0-BFD5-6164D96431A3}" type="sibTrans" cxnId="{643746DF-A208-4E06-A7E5-1BCD57346023}">
      <dgm:prSet/>
      <dgm:spPr/>
      <dgm:t>
        <a:bodyPr/>
        <a:lstStyle/>
        <a:p>
          <a:endParaRPr lang="en-US"/>
        </a:p>
      </dgm:t>
    </dgm:pt>
    <dgm:pt modelId="{9DFB19FC-9EE6-49C2-9377-AC0CF5ABDD59}">
      <dgm:prSet/>
      <dgm:spPr/>
      <dgm:t>
        <a:bodyPr/>
        <a:lstStyle/>
        <a:p>
          <a:r>
            <a:rPr lang="en-US"/>
            <a:t>Communicate their personal responsibility for their behavior within the College community.</a:t>
          </a:r>
        </a:p>
      </dgm:t>
    </dgm:pt>
    <dgm:pt modelId="{0C188D55-7A9E-44B8-BCA3-00E8229FB481}" type="parTrans" cxnId="{D43CEABA-36DF-4163-9723-889926C7ECD6}">
      <dgm:prSet/>
      <dgm:spPr/>
      <dgm:t>
        <a:bodyPr/>
        <a:lstStyle/>
        <a:p>
          <a:endParaRPr lang="en-US"/>
        </a:p>
      </dgm:t>
    </dgm:pt>
    <dgm:pt modelId="{5C0E80EA-9262-4C7C-B4E2-580A39E2BF6E}" type="sibTrans" cxnId="{D43CEABA-36DF-4163-9723-889926C7ECD6}">
      <dgm:prSet/>
      <dgm:spPr/>
      <dgm:t>
        <a:bodyPr/>
        <a:lstStyle/>
        <a:p>
          <a:endParaRPr lang="en-US"/>
        </a:p>
      </dgm:t>
    </dgm:pt>
    <dgm:pt modelId="{3DB4780F-662D-4521-B3F8-8D2747315D28}">
      <dgm:prSet/>
      <dgm:spPr/>
      <dgm:t>
        <a:bodyPr/>
        <a:lstStyle/>
        <a:p>
          <a:r>
            <a:rPr lang="en-US"/>
            <a:t>Identify</a:t>
          </a:r>
        </a:p>
      </dgm:t>
    </dgm:pt>
    <dgm:pt modelId="{3693F5B0-3282-456B-9B52-16A13E9F72DF}" type="parTrans" cxnId="{79C730CC-C39F-452F-9554-A5C018360F8F}">
      <dgm:prSet/>
      <dgm:spPr/>
      <dgm:t>
        <a:bodyPr/>
        <a:lstStyle/>
        <a:p>
          <a:endParaRPr lang="en-US"/>
        </a:p>
      </dgm:t>
    </dgm:pt>
    <dgm:pt modelId="{2076AEAB-330B-4DC4-9870-90E4B7356737}" type="sibTrans" cxnId="{79C730CC-C39F-452F-9554-A5C018360F8F}">
      <dgm:prSet/>
      <dgm:spPr/>
      <dgm:t>
        <a:bodyPr/>
        <a:lstStyle/>
        <a:p>
          <a:endParaRPr lang="en-US"/>
        </a:p>
      </dgm:t>
    </dgm:pt>
    <dgm:pt modelId="{6936E9B9-DF7A-40FE-99DB-22A76B700CB7}">
      <dgm:prSet/>
      <dgm:spPr/>
      <dgm:t>
        <a:bodyPr/>
        <a:lstStyle/>
        <a:p>
          <a:r>
            <a:rPr lang="en-US"/>
            <a:t>Identify ways to address their actions(s) so that their choices do not negatively impact their educational goals and success in the future.</a:t>
          </a:r>
        </a:p>
      </dgm:t>
    </dgm:pt>
    <dgm:pt modelId="{2B9DF122-A993-4A33-B729-705DE7AF2F59}" type="parTrans" cxnId="{EB4698AB-FE86-4059-8EA7-2F6563BFD088}">
      <dgm:prSet/>
      <dgm:spPr/>
      <dgm:t>
        <a:bodyPr/>
        <a:lstStyle/>
        <a:p>
          <a:endParaRPr lang="en-US"/>
        </a:p>
      </dgm:t>
    </dgm:pt>
    <dgm:pt modelId="{630CD4EA-E0FC-430A-83DA-13EAA5B91A6A}" type="sibTrans" cxnId="{EB4698AB-FE86-4059-8EA7-2F6563BFD088}">
      <dgm:prSet/>
      <dgm:spPr/>
      <dgm:t>
        <a:bodyPr/>
        <a:lstStyle/>
        <a:p>
          <a:endParaRPr lang="en-US"/>
        </a:p>
      </dgm:t>
    </dgm:pt>
    <dgm:pt modelId="{7A195D37-A3DA-4D7E-9BBA-B591F97DCF05}" type="pres">
      <dgm:prSet presAssocID="{D021C2E0-0ADC-42B7-A358-4C95672D3DF9}" presName="Name0" presStyleCnt="0">
        <dgm:presLayoutVars>
          <dgm:dir/>
          <dgm:animLvl val="lvl"/>
          <dgm:resizeHandles val="exact"/>
        </dgm:presLayoutVars>
      </dgm:prSet>
      <dgm:spPr/>
      <dgm:t>
        <a:bodyPr/>
        <a:lstStyle/>
        <a:p>
          <a:endParaRPr lang="en-US"/>
        </a:p>
      </dgm:t>
    </dgm:pt>
    <dgm:pt modelId="{38A5B5E7-9007-4A93-BB6C-57E93D241F6D}" type="pres">
      <dgm:prSet presAssocID="{2A394697-FC6C-4124-A96D-E93E83E9EDD0}" presName="composite" presStyleCnt="0"/>
      <dgm:spPr/>
    </dgm:pt>
    <dgm:pt modelId="{E5439E43-60E4-4D37-AE9C-E194CB618A6C}" type="pres">
      <dgm:prSet presAssocID="{2A394697-FC6C-4124-A96D-E93E83E9EDD0}" presName="parTx" presStyleLbl="alignNode1" presStyleIdx="0" presStyleCnt="4">
        <dgm:presLayoutVars>
          <dgm:chMax val="0"/>
          <dgm:chPref val="0"/>
        </dgm:presLayoutVars>
      </dgm:prSet>
      <dgm:spPr/>
      <dgm:t>
        <a:bodyPr/>
        <a:lstStyle/>
        <a:p>
          <a:endParaRPr lang="en-US"/>
        </a:p>
      </dgm:t>
    </dgm:pt>
    <dgm:pt modelId="{EEC26959-DA31-4BAF-8E37-9F9897343FF9}" type="pres">
      <dgm:prSet presAssocID="{2A394697-FC6C-4124-A96D-E93E83E9EDD0}" presName="desTx" presStyleLbl="alignAccFollowNode1" presStyleIdx="0" presStyleCnt="4">
        <dgm:presLayoutVars/>
      </dgm:prSet>
      <dgm:spPr/>
      <dgm:t>
        <a:bodyPr/>
        <a:lstStyle/>
        <a:p>
          <a:endParaRPr lang="en-US"/>
        </a:p>
      </dgm:t>
    </dgm:pt>
    <dgm:pt modelId="{163562C8-AB48-4F1E-A58F-7AA47AA3ED82}" type="pres">
      <dgm:prSet presAssocID="{FFCDB0D6-EA7D-4B4D-865F-327D8855CBB0}" presName="space" presStyleCnt="0"/>
      <dgm:spPr/>
    </dgm:pt>
    <dgm:pt modelId="{D19FBDAC-5D2E-4FFC-AE56-7023E2D5E9BF}" type="pres">
      <dgm:prSet presAssocID="{47B2447F-CC27-4A28-8BA9-D7B8A3D0142B}" presName="composite" presStyleCnt="0"/>
      <dgm:spPr/>
    </dgm:pt>
    <dgm:pt modelId="{D8E3CB8E-C73D-42D7-9A56-01752B01B27E}" type="pres">
      <dgm:prSet presAssocID="{47B2447F-CC27-4A28-8BA9-D7B8A3D0142B}" presName="parTx" presStyleLbl="alignNode1" presStyleIdx="1" presStyleCnt="4">
        <dgm:presLayoutVars>
          <dgm:chMax val="0"/>
          <dgm:chPref val="0"/>
        </dgm:presLayoutVars>
      </dgm:prSet>
      <dgm:spPr/>
      <dgm:t>
        <a:bodyPr/>
        <a:lstStyle/>
        <a:p>
          <a:endParaRPr lang="en-US"/>
        </a:p>
      </dgm:t>
    </dgm:pt>
    <dgm:pt modelId="{FA7FB8C0-9F20-416C-B1C5-2BB19190ACFE}" type="pres">
      <dgm:prSet presAssocID="{47B2447F-CC27-4A28-8BA9-D7B8A3D0142B}" presName="desTx" presStyleLbl="alignAccFollowNode1" presStyleIdx="1" presStyleCnt="4">
        <dgm:presLayoutVars/>
      </dgm:prSet>
      <dgm:spPr/>
      <dgm:t>
        <a:bodyPr/>
        <a:lstStyle/>
        <a:p>
          <a:endParaRPr lang="en-US"/>
        </a:p>
      </dgm:t>
    </dgm:pt>
    <dgm:pt modelId="{A598628C-6BD3-4557-959E-5A118989D9DF}" type="pres">
      <dgm:prSet presAssocID="{664FA2E8-80E0-4DAA-8124-66A89F802ABD}" presName="space" presStyleCnt="0"/>
      <dgm:spPr/>
    </dgm:pt>
    <dgm:pt modelId="{48810B1D-2B1A-467A-9B7D-867D8D993233}" type="pres">
      <dgm:prSet presAssocID="{7420DB97-EDF0-4D2A-90D6-D32A37D074B2}" presName="composite" presStyleCnt="0"/>
      <dgm:spPr/>
    </dgm:pt>
    <dgm:pt modelId="{A62B6636-3DA5-4BE2-8D2B-4D5D528B2FB6}" type="pres">
      <dgm:prSet presAssocID="{7420DB97-EDF0-4D2A-90D6-D32A37D074B2}" presName="parTx" presStyleLbl="alignNode1" presStyleIdx="2" presStyleCnt="4">
        <dgm:presLayoutVars>
          <dgm:chMax val="0"/>
          <dgm:chPref val="0"/>
        </dgm:presLayoutVars>
      </dgm:prSet>
      <dgm:spPr/>
      <dgm:t>
        <a:bodyPr/>
        <a:lstStyle/>
        <a:p>
          <a:endParaRPr lang="en-US"/>
        </a:p>
      </dgm:t>
    </dgm:pt>
    <dgm:pt modelId="{C2BE8B7E-5B2A-4204-9843-AC164F16703B}" type="pres">
      <dgm:prSet presAssocID="{7420DB97-EDF0-4D2A-90D6-D32A37D074B2}" presName="desTx" presStyleLbl="alignAccFollowNode1" presStyleIdx="2" presStyleCnt="4">
        <dgm:presLayoutVars/>
      </dgm:prSet>
      <dgm:spPr/>
      <dgm:t>
        <a:bodyPr/>
        <a:lstStyle/>
        <a:p>
          <a:endParaRPr lang="en-US"/>
        </a:p>
      </dgm:t>
    </dgm:pt>
    <dgm:pt modelId="{20590538-A4A8-4D42-9339-4AA1ED889735}" type="pres">
      <dgm:prSet presAssocID="{D8145CE3-641D-45D0-BFD5-6164D96431A3}" presName="space" presStyleCnt="0"/>
      <dgm:spPr/>
    </dgm:pt>
    <dgm:pt modelId="{6263F2D1-1450-42CF-8D32-95B13086BA4D}" type="pres">
      <dgm:prSet presAssocID="{3DB4780F-662D-4521-B3F8-8D2747315D28}" presName="composite" presStyleCnt="0"/>
      <dgm:spPr/>
    </dgm:pt>
    <dgm:pt modelId="{63D9A444-0170-4BB6-87E4-5F28E965887A}" type="pres">
      <dgm:prSet presAssocID="{3DB4780F-662D-4521-B3F8-8D2747315D28}" presName="parTx" presStyleLbl="alignNode1" presStyleIdx="3" presStyleCnt="4">
        <dgm:presLayoutVars>
          <dgm:chMax val="0"/>
          <dgm:chPref val="0"/>
        </dgm:presLayoutVars>
      </dgm:prSet>
      <dgm:spPr/>
      <dgm:t>
        <a:bodyPr/>
        <a:lstStyle/>
        <a:p>
          <a:endParaRPr lang="en-US"/>
        </a:p>
      </dgm:t>
    </dgm:pt>
    <dgm:pt modelId="{DD281700-78BC-4284-AC13-BABD30A1D6D3}" type="pres">
      <dgm:prSet presAssocID="{3DB4780F-662D-4521-B3F8-8D2747315D28}" presName="desTx" presStyleLbl="alignAccFollowNode1" presStyleIdx="3" presStyleCnt="4">
        <dgm:presLayoutVars/>
      </dgm:prSet>
      <dgm:spPr/>
      <dgm:t>
        <a:bodyPr/>
        <a:lstStyle/>
        <a:p>
          <a:endParaRPr lang="en-US"/>
        </a:p>
      </dgm:t>
    </dgm:pt>
  </dgm:ptLst>
  <dgm:cxnLst>
    <dgm:cxn modelId="{EB4698AB-FE86-4059-8EA7-2F6563BFD088}" srcId="{3DB4780F-662D-4521-B3F8-8D2747315D28}" destId="{6936E9B9-DF7A-40FE-99DB-22A76B700CB7}" srcOrd="0" destOrd="0" parTransId="{2B9DF122-A993-4A33-B729-705DE7AF2F59}" sibTransId="{630CD4EA-E0FC-430A-83DA-13EAA5B91A6A}"/>
    <dgm:cxn modelId="{B6565CC0-39C4-40B7-8BB2-171E66FFA972}" srcId="{2A394697-FC6C-4124-A96D-E93E83E9EDD0}" destId="{24FF1C2E-FDAE-4951-8AE6-4795736523E4}" srcOrd="0" destOrd="0" parTransId="{9B2DB363-DCE9-446B-BF24-0B955B160C5F}" sibTransId="{163D96FF-9E59-4EE8-A5AD-6D89FADB3FBA}"/>
    <dgm:cxn modelId="{90D1A442-9604-4158-A94C-1ADD1C58987B}" srcId="{D021C2E0-0ADC-42B7-A358-4C95672D3DF9}" destId="{47B2447F-CC27-4A28-8BA9-D7B8A3D0142B}" srcOrd="1" destOrd="0" parTransId="{51F4D2D6-4923-4BC1-A37D-7E34FF2DBA75}" sibTransId="{664FA2E8-80E0-4DAA-8124-66A89F802ABD}"/>
    <dgm:cxn modelId="{E0A0AE41-B027-4684-A696-DC9E698175F7}" type="presOf" srcId="{D021C2E0-0ADC-42B7-A358-4C95672D3DF9}" destId="{7A195D37-A3DA-4D7E-9BBA-B591F97DCF05}" srcOrd="0" destOrd="0" presId="urn:microsoft.com/office/officeart/2016/7/layout/HorizontalActionList"/>
    <dgm:cxn modelId="{90A9065B-1058-468E-8CCF-D6158B9E1F76}" srcId="{D021C2E0-0ADC-42B7-A358-4C95672D3DF9}" destId="{2A394697-FC6C-4124-A96D-E93E83E9EDD0}" srcOrd="0" destOrd="0" parTransId="{2F7B4CDB-177E-4EA3-8B78-A0B819EA2909}" sibTransId="{FFCDB0D6-EA7D-4B4D-865F-327D8855CBB0}"/>
    <dgm:cxn modelId="{85381FB4-A59C-4BE0-9F50-922452B40BE6}" type="presOf" srcId="{47B2447F-CC27-4A28-8BA9-D7B8A3D0142B}" destId="{D8E3CB8E-C73D-42D7-9A56-01752B01B27E}" srcOrd="0" destOrd="0" presId="urn:microsoft.com/office/officeart/2016/7/layout/HorizontalActionList"/>
    <dgm:cxn modelId="{C03D4A55-A499-4488-97FF-0DA90EAFA5B0}" type="presOf" srcId="{6936E9B9-DF7A-40FE-99DB-22A76B700CB7}" destId="{DD281700-78BC-4284-AC13-BABD30A1D6D3}" srcOrd="0" destOrd="0" presId="urn:microsoft.com/office/officeart/2016/7/layout/HorizontalActionList"/>
    <dgm:cxn modelId="{FF70FB44-7C5B-4256-BEC2-7684D647B01B}" type="presOf" srcId="{874131FF-FA51-4C34-A629-280FB7B9F5AA}" destId="{FA7FB8C0-9F20-416C-B1C5-2BB19190ACFE}" srcOrd="0" destOrd="0" presId="urn:microsoft.com/office/officeart/2016/7/layout/HorizontalActionList"/>
    <dgm:cxn modelId="{5D66D0D7-FCB6-4875-90FC-8711EA6F06F6}" srcId="{47B2447F-CC27-4A28-8BA9-D7B8A3D0142B}" destId="{874131FF-FA51-4C34-A629-280FB7B9F5AA}" srcOrd="0" destOrd="0" parTransId="{4EA66B3D-3094-4219-92D7-BC31DD686E38}" sibTransId="{7351EA12-9AD1-4D02-80DF-389A6FF1C2AA}"/>
    <dgm:cxn modelId="{D43CEABA-36DF-4163-9723-889926C7ECD6}" srcId="{7420DB97-EDF0-4D2A-90D6-D32A37D074B2}" destId="{9DFB19FC-9EE6-49C2-9377-AC0CF5ABDD59}" srcOrd="0" destOrd="0" parTransId="{0C188D55-7A9E-44B8-BCA3-00E8229FB481}" sibTransId="{5C0E80EA-9262-4C7C-B4E2-580A39E2BF6E}"/>
    <dgm:cxn modelId="{1F966633-0D4A-41E3-A802-F1B36CC24297}" type="presOf" srcId="{7420DB97-EDF0-4D2A-90D6-D32A37D074B2}" destId="{A62B6636-3DA5-4BE2-8D2B-4D5D528B2FB6}" srcOrd="0" destOrd="0" presId="urn:microsoft.com/office/officeart/2016/7/layout/HorizontalActionList"/>
    <dgm:cxn modelId="{7032AE3E-B5AF-4392-AF0B-0ACCE9FB07E6}" type="presOf" srcId="{24FF1C2E-FDAE-4951-8AE6-4795736523E4}" destId="{EEC26959-DA31-4BAF-8E37-9F9897343FF9}" srcOrd="0" destOrd="0" presId="urn:microsoft.com/office/officeart/2016/7/layout/HorizontalActionList"/>
    <dgm:cxn modelId="{79C730CC-C39F-452F-9554-A5C018360F8F}" srcId="{D021C2E0-0ADC-42B7-A358-4C95672D3DF9}" destId="{3DB4780F-662D-4521-B3F8-8D2747315D28}" srcOrd="3" destOrd="0" parTransId="{3693F5B0-3282-456B-9B52-16A13E9F72DF}" sibTransId="{2076AEAB-330B-4DC4-9870-90E4B7356737}"/>
    <dgm:cxn modelId="{B97644BA-1050-4881-8B07-55E7EBE09936}" type="presOf" srcId="{9DFB19FC-9EE6-49C2-9377-AC0CF5ABDD59}" destId="{C2BE8B7E-5B2A-4204-9843-AC164F16703B}" srcOrd="0" destOrd="0" presId="urn:microsoft.com/office/officeart/2016/7/layout/HorizontalActionList"/>
    <dgm:cxn modelId="{E3177EE7-0B2E-4354-B78B-3429020042F7}" type="presOf" srcId="{2A394697-FC6C-4124-A96D-E93E83E9EDD0}" destId="{E5439E43-60E4-4D37-AE9C-E194CB618A6C}" srcOrd="0" destOrd="0" presId="urn:microsoft.com/office/officeart/2016/7/layout/HorizontalActionList"/>
    <dgm:cxn modelId="{C896FC7D-0141-49B9-B0FF-B5B0D1E6596F}" type="presOf" srcId="{3DB4780F-662D-4521-B3F8-8D2747315D28}" destId="{63D9A444-0170-4BB6-87E4-5F28E965887A}" srcOrd="0" destOrd="0" presId="urn:microsoft.com/office/officeart/2016/7/layout/HorizontalActionList"/>
    <dgm:cxn modelId="{643746DF-A208-4E06-A7E5-1BCD57346023}" srcId="{D021C2E0-0ADC-42B7-A358-4C95672D3DF9}" destId="{7420DB97-EDF0-4D2A-90D6-D32A37D074B2}" srcOrd="2" destOrd="0" parTransId="{351BF13C-22A8-4575-A632-8C3817C25F2C}" sibTransId="{D8145CE3-641D-45D0-BFD5-6164D96431A3}"/>
    <dgm:cxn modelId="{77B3C0F3-98F6-4412-AE48-76FD1DCCC875}" type="presParOf" srcId="{7A195D37-A3DA-4D7E-9BBA-B591F97DCF05}" destId="{38A5B5E7-9007-4A93-BB6C-57E93D241F6D}" srcOrd="0" destOrd="0" presId="urn:microsoft.com/office/officeart/2016/7/layout/HorizontalActionList"/>
    <dgm:cxn modelId="{8809FC0A-BCFA-498E-A9CD-B6C32471601F}" type="presParOf" srcId="{38A5B5E7-9007-4A93-BB6C-57E93D241F6D}" destId="{E5439E43-60E4-4D37-AE9C-E194CB618A6C}" srcOrd="0" destOrd="0" presId="urn:microsoft.com/office/officeart/2016/7/layout/HorizontalActionList"/>
    <dgm:cxn modelId="{8E15F35D-7536-44A4-B49F-86730733F0FC}" type="presParOf" srcId="{38A5B5E7-9007-4A93-BB6C-57E93D241F6D}" destId="{EEC26959-DA31-4BAF-8E37-9F9897343FF9}" srcOrd="1" destOrd="0" presId="urn:microsoft.com/office/officeart/2016/7/layout/HorizontalActionList"/>
    <dgm:cxn modelId="{65DF46FE-3C09-49B4-AB76-69C1F88816B4}" type="presParOf" srcId="{7A195D37-A3DA-4D7E-9BBA-B591F97DCF05}" destId="{163562C8-AB48-4F1E-A58F-7AA47AA3ED82}" srcOrd="1" destOrd="0" presId="urn:microsoft.com/office/officeart/2016/7/layout/HorizontalActionList"/>
    <dgm:cxn modelId="{06E8149C-3AF5-49F2-9427-C5F37541C584}" type="presParOf" srcId="{7A195D37-A3DA-4D7E-9BBA-B591F97DCF05}" destId="{D19FBDAC-5D2E-4FFC-AE56-7023E2D5E9BF}" srcOrd="2" destOrd="0" presId="urn:microsoft.com/office/officeart/2016/7/layout/HorizontalActionList"/>
    <dgm:cxn modelId="{26EA1458-6814-4342-9B0E-B2BB16647F7F}" type="presParOf" srcId="{D19FBDAC-5D2E-4FFC-AE56-7023E2D5E9BF}" destId="{D8E3CB8E-C73D-42D7-9A56-01752B01B27E}" srcOrd="0" destOrd="0" presId="urn:microsoft.com/office/officeart/2016/7/layout/HorizontalActionList"/>
    <dgm:cxn modelId="{EECFA712-63B9-4307-B48D-919EE44B1DFA}" type="presParOf" srcId="{D19FBDAC-5D2E-4FFC-AE56-7023E2D5E9BF}" destId="{FA7FB8C0-9F20-416C-B1C5-2BB19190ACFE}" srcOrd="1" destOrd="0" presId="urn:microsoft.com/office/officeart/2016/7/layout/HorizontalActionList"/>
    <dgm:cxn modelId="{A4B49EAC-1797-434A-A563-E7385E6EE630}" type="presParOf" srcId="{7A195D37-A3DA-4D7E-9BBA-B591F97DCF05}" destId="{A598628C-6BD3-4557-959E-5A118989D9DF}" srcOrd="3" destOrd="0" presId="urn:microsoft.com/office/officeart/2016/7/layout/HorizontalActionList"/>
    <dgm:cxn modelId="{9E2D2A6F-0483-42C0-B349-33DD355F9AC5}" type="presParOf" srcId="{7A195D37-A3DA-4D7E-9BBA-B591F97DCF05}" destId="{48810B1D-2B1A-467A-9B7D-867D8D993233}" srcOrd="4" destOrd="0" presId="urn:microsoft.com/office/officeart/2016/7/layout/HorizontalActionList"/>
    <dgm:cxn modelId="{38CC03CD-B654-4091-8422-5F837B13B68A}" type="presParOf" srcId="{48810B1D-2B1A-467A-9B7D-867D8D993233}" destId="{A62B6636-3DA5-4BE2-8D2B-4D5D528B2FB6}" srcOrd="0" destOrd="0" presId="urn:microsoft.com/office/officeart/2016/7/layout/HorizontalActionList"/>
    <dgm:cxn modelId="{946E0A94-EB65-4E1B-91E3-9845B05B20A5}" type="presParOf" srcId="{48810B1D-2B1A-467A-9B7D-867D8D993233}" destId="{C2BE8B7E-5B2A-4204-9843-AC164F16703B}" srcOrd="1" destOrd="0" presId="urn:microsoft.com/office/officeart/2016/7/layout/HorizontalActionList"/>
    <dgm:cxn modelId="{5D47DAE1-144A-4D81-9CFC-51E3D264DF5F}" type="presParOf" srcId="{7A195D37-A3DA-4D7E-9BBA-B591F97DCF05}" destId="{20590538-A4A8-4D42-9339-4AA1ED889735}" srcOrd="5" destOrd="0" presId="urn:microsoft.com/office/officeart/2016/7/layout/HorizontalActionList"/>
    <dgm:cxn modelId="{A8F690A1-A87F-4062-B6C5-102C7782AFDD}" type="presParOf" srcId="{7A195D37-A3DA-4D7E-9BBA-B591F97DCF05}" destId="{6263F2D1-1450-42CF-8D32-95B13086BA4D}" srcOrd="6" destOrd="0" presId="urn:microsoft.com/office/officeart/2016/7/layout/HorizontalActionList"/>
    <dgm:cxn modelId="{94C53DC1-F772-4738-BD89-1A3679F864C4}" type="presParOf" srcId="{6263F2D1-1450-42CF-8D32-95B13086BA4D}" destId="{63D9A444-0170-4BB6-87E4-5F28E965887A}" srcOrd="0" destOrd="0" presId="urn:microsoft.com/office/officeart/2016/7/layout/HorizontalActionList"/>
    <dgm:cxn modelId="{41B66232-5E78-4BB8-B496-538E16751E6D}" type="presParOf" srcId="{6263F2D1-1450-42CF-8D32-95B13086BA4D}" destId="{DD281700-78BC-4284-AC13-BABD30A1D6D3}" srcOrd="1" destOrd="0" presId="urn:microsoft.com/office/officeart/2016/7/layout/Horizontal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DEE8159-7C32-44D3-87CC-94FFEF5D9C1F}" type="doc">
      <dgm:prSet loTypeId="urn:microsoft.com/office/officeart/2018/2/layout/IconVerticalSolidList" loCatId="icon" qsTypeId="urn:microsoft.com/office/officeart/2005/8/quickstyle/simple1" qsCatId="simple" csTypeId="urn:microsoft.com/office/officeart/2005/8/colors/colorful5" csCatId="colorful" phldr="1"/>
      <dgm:spPr/>
      <dgm:t>
        <a:bodyPr/>
        <a:lstStyle/>
        <a:p>
          <a:endParaRPr lang="en-US"/>
        </a:p>
      </dgm:t>
    </dgm:pt>
    <dgm:pt modelId="{5715BD71-81DF-406B-A876-8C7F5FBD3D5B}">
      <dgm:prSet/>
      <dgm:spPr/>
      <dgm:t>
        <a:bodyPr/>
        <a:lstStyle/>
        <a:p>
          <a:pPr>
            <a:lnSpc>
              <a:spcPct val="100000"/>
            </a:lnSpc>
          </a:pPr>
          <a:r>
            <a:rPr lang="en-US"/>
            <a:t>The student conduct program at MCLA is to be developmental and educational in nature and not intended to punish students; rather, it exists to protect the interests of the campus community and to challenge those whose decision-making is not in accordance with MCLA policies and to align choices to be a positive member of the community.  Outcomes are intended to educate and challenge student’s ethical decision-making and align with the values of the MCLA community. </a:t>
          </a:r>
        </a:p>
      </dgm:t>
    </dgm:pt>
    <dgm:pt modelId="{24DE1CCF-1498-4E1F-B334-27976B3DCF33}" type="parTrans" cxnId="{B164ACEF-A90A-486E-A8BA-6B8B58319FA2}">
      <dgm:prSet/>
      <dgm:spPr/>
      <dgm:t>
        <a:bodyPr/>
        <a:lstStyle/>
        <a:p>
          <a:endParaRPr lang="en-US"/>
        </a:p>
      </dgm:t>
    </dgm:pt>
    <dgm:pt modelId="{01283545-0471-4150-A25A-9F02502C8996}" type="sibTrans" cxnId="{B164ACEF-A90A-486E-A8BA-6B8B58319FA2}">
      <dgm:prSet/>
      <dgm:spPr/>
      <dgm:t>
        <a:bodyPr/>
        <a:lstStyle/>
        <a:p>
          <a:endParaRPr lang="en-US"/>
        </a:p>
      </dgm:t>
    </dgm:pt>
    <dgm:pt modelId="{C3EFF751-77F3-4B19-A693-C51C3E9F1DA5}">
      <dgm:prSet/>
      <dgm:spPr/>
      <dgm:t>
        <a:bodyPr/>
        <a:lstStyle/>
        <a:p>
          <a:pPr>
            <a:lnSpc>
              <a:spcPct val="100000"/>
            </a:lnSpc>
          </a:pPr>
          <a:r>
            <a:rPr lang="en-US"/>
            <a:t>As a member of the MCLA community, members are to be respectful, responsible individuals who are held accountable for their choices and actions.  All members of the faculty and staff strive to create and support an educational environment that promotes student growth and development. </a:t>
          </a:r>
        </a:p>
      </dgm:t>
    </dgm:pt>
    <dgm:pt modelId="{B9D47A40-AB65-4A07-AE65-68394F999E45}" type="parTrans" cxnId="{0AEB1BAA-CA11-40B2-ABBE-5EC3537A84F4}">
      <dgm:prSet/>
      <dgm:spPr/>
      <dgm:t>
        <a:bodyPr/>
        <a:lstStyle/>
        <a:p>
          <a:endParaRPr lang="en-US"/>
        </a:p>
      </dgm:t>
    </dgm:pt>
    <dgm:pt modelId="{DE49175F-9612-4172-8E3E-A01795C9D070}" type="sibTrans" cxnId="{0AEB1BAA-CA11-40B2-ABBE-5EC3537A84F4}">
      <dgm:prSet/>
      <dgm:spPr/>
      <dgm:t>
        <a:bodyPr/>
        <a:lstStyle/>
        <a:p>
          <a:endParaRPr lang="en-US"/>
        </a:p>
      </dgm:t>
    </dgm:pt>
    <dgm:pt modelId="{5187D41B-83D4-443E-9806-F911D1DABD91}">
      <dgm:prSet/>
      <dgm:spPr/>
      <dgm:t>
        <a:bodyPr/>
        <a:lstStyle/>
        <a:p>
          <a:pPr>
            <a:lnSpc>
              <a:spcPct val="100000"/>
            </a:lnSpc>
          </a:pPr>
          <a:r>
            <a:rPr lang="en-US"/>
            <a:t>The College recognizes the rights of all individuals to express themselves in works and actions and encourage civil discourse so long as they do so without infringing upon the rights of others or violating the policies outlined in the Student Handbook.  There must be a willingness and commitment among all individuals in the MCLA Community to associate in a way that allows individual freedom, rights, and privileges to coexist with reasonable order.  Members of the College community assume a respect for these basic principles that enable the College to accomplish its mission. </a:t>
          </a:r>
        </a:p>
      </dgm:t>
    </dgm:pt>
    <dgm:pt modelId="{4519B643-F305-494C-85B0-C0B381E2FA51}" type="parTrans" cxnId="{3B52E26B-F69D-4492-8900-C5023C24A31F}">
      <dgm:prSet/>
      <dgm:spPr/>
      <dgm:t>
        <a:bodyPr/>
        <a:lstStyle/>
        <a:p>
          <a:endParaRPr lang="en-US"/>
        </a:p>
      </dgm:t>
    </dgm:pt>
    <dgm:pt modelId="{31D075B0-3FE4-4713-B91A-7934A163F258}" type="sibTrans" cxnId="{3B52E26B-F69D-4492-8900-C5023C24A31F}">
      <dgm:prSet/>
      <dgm:spPr/>
      <dgm:t>
        <a:bodyPr/>
        <a:lstStyle/>
        <a:p>
          <a:endParaRPr lang="en-US"/>
        </a:p>
      </dgm:t>
    </dgm:pt>
    <dgm:pt modelId="{06149799-472A-4C94-AD45-A8850F5FCF2B}" type="pres">
      <dgm:prSet presAssocID="{ADEE8159-7C32-44D3-87CC-94FFEF5D9C1F}" presName="root" presStyleCnt="0">
        <dgm:presLayoutVars>
          <dgm:dir/>
          <dgm:resizeHandles val="exact"/>
        </dgm:presLayoutVars>
      </dgm:prSet>
      <dgm:spPr/>
      <dgm:t>
        <a:bodyPr/>
        <a:lstStyle/>
        <a:p>
          <a:endParaRPr lang="en-US"/>
        </a:p>
      </dgm:t>
    </dgm:pt>
    <dgm:pt modelId="{28C1561C-728A-48EB-9B23-FB570BF5B3F2}" type="pres">
      <dgm:prSet presAssocID="{5715BD71-81DF-406B-A876-8C7F5FBD3D5B}" presName="compNode" presStyleCnt="0"/>
      <dgm:spPr/>
    </dgm:pt>
    <dgm:pt modelId="{FC05FE16-CFAF-409B-9498-F6743E87B657}" type="pres">
      <dgm:prSet presAssocID="{5715BD71-81DF-406B-A876-8C7F5FBD3D5B}" presName="bgRect" presStyleLbl="bgShp" presStyleIdx="0" presStyleCnt="3"/>
      <dgm:spPr/>
    </dgm:pt>
    <dgm:pt modelId="{2BE9D8BF-57DA-4E72-881E-1E5D5A0102F8}" type="pres">
      <dgm:prSet presAssocID="{5715BD71-81DF-406B-A876-8C7F5FBD3D5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dgm:spPr>
      <dgm:t>
        <a:bodyPr/>
        <a:lstStyle/>
        <a:p>
          <a:endParaRPr lang="en-US"/>
        </a:p>
      </dgm:t>
      <dgm:extLst>
        <a:ext uri="{E40237B7-FDA0-4F09-8148-C483321AD2D9}">
          <dgm14:cNvPr xmlns:dgm14="http://schemas.microsoft.com/office/drawing/2010/diagram" id="0" name="" descr="Classroom"/>
        </a:ext>
      </dgm:extLst>
    </dgm:pt>
    <dgm:pt modelId="{16321FE2-F31A-461C-9682-5FB9237714E5}" type="pres">
      <dgm:prSet presAssocID="{5715BD71-81DF-406B-A876-8C7F5FBD3D5B}" presName="spaceRect" presStyleCnt="0"/>
      <dgm:spPr/>
    </dgm:pt>
    <dgm:pt modelId="{99EDB3B5-F1E0-46A7-AF4E-7A96D06DD094}" type="pres">
      <dgm:prSet presAssocID="{5715BD71-81DF-406B-A876-8C7F5FBD3D5B}" presName="parTx" presStyleLbl="revTx" presStyleIdx="0" presStyleCnt="3">
        <dgm:presLayoutVars>
          <dgm:chMax val="0"/>
          <dgm:chPref val="0"/>
        </dgm:presLayoutVars>
      </dgm:prSet>
      <dgm:spPr/>
      <dgm:t>
        <a:bodyPr/>
        <a:lstStyle/>
        <a:p>
          <a:endParaRPr lang="en-US"/>
        </a:p>
      </dgm:t>
    </dgm:pt>
    <dgm:pt modelId="{E6634EE8-0958-4C8C-9528-2E600B2AE4F2}" type="pres">
      <dgm:prSet presAssocID="{01283545-0471-4150-A25A-9F02502C8996}" presName="sibTrans" presStyleCnt="0"/>
      <dgm:spPr/>
    </dgm:pt>
    <dgm:pt modelId="{E53D4481-AE24-4501-93E9-44A550A65F27}" type="pres">
      <dgm:prSet presAssocID="{C3EFF751-77F3-4B19-A693-C51C3E9F1DA5}" presName="compNode" presStyleCnt="0"/>
      <dgm:spPr/>
    </dgm:pt>
    <dgm:pt modelId="{113EFCFE-9B52-43BB-A6B0-247AECA2ACB5}" type="pres">
      <dgm:prSet presAssocID="{C3EFF751-77F3-4B19-A693-C51C3E9F1DA5}" presName="bgRect" presStyleLbl="bgShp" presStyleIdx="1" presStyleCnt="3"/>
      <dgm:spPr/>
    </dgm:pt>
    <dgm:pt modelId="{74DB660F-615D-4987-86C6-95C231EB4D15}" type="pres">
      <dgm:prSet presAssocID="{C3EFF751-77F3-4B19-A693-C51C3E9F1DA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dgm:spPr>
      <dgm:t>
        <a:bodyPr/>
        <a:lstStyle/>
        <a:p>
          <a:endParaRPr lang="en-US"/>
        </a:p>
      </dgm:t>
      <dgm:extLst>
        <a:ext uri="{E40237B7-FDA0-4F09-8148-C483321AD2D9}">
          <dgm14:cNvPr xmlns:dgm14="http://schemas.microsoft.com/office/drawing/2010/diagram" id="0" name="" descr="Users"/>
        </a:ext>
      </dgm:extLst>
    </dgm:pt>
    <dgm:pt modelId="{72EDEC33-A72A-497E-995C-E454795FFEA5}" type="pres">
      <dgm:prSet presAssocID="{C3EFF751-77F3-4B19-A693-C51C3E9F1DA5}" presName="spaceRect" presStyleCnt="0"/>
      <dgm:spPr/>
    </dgm:pt>
    <dgm:pt modelId="{37FE55D0-D620-4F3F-B83F-B9CAE57E1878}" type="pres">
      <dgm:prSet presAssocID="{C3EFF751-77F3-4B19-A693-C51C3E9F1DA5}" presName="parTx" presStyleLbl="revTx" presStyleIdx="1" presStyleCnt="3">
        <dgm:presLayoutVars>
          <dgm:chMax val="0"/>
          <dgm:chPref val="0"/>
        </dgm:presLayoutVars>
      </dgm:prSet>
      <dgm:spPr/>
      <dgm:t>
        <a:bodyPr/>
        <a:lstStyle/>
        <a:p>
          <a:endParaRPr lang="en-US"/>
        </a:p>
      </dgm:t>
    </dgm:pt>
    <dgm:pt modelId="{EC565191-BAF2-4226-9A9E-0475596C0C32}" type="pres">
      <dgm:prSet presAssocID="{DE49175F-9612-4172-8E3E-A01795C9D070}" presName="sibTrans" presStyleCnt="0"/>
      <dgm:spPr/>
    </dgm:pt>
    <dgm:pt modelId="{123C50FC-A4AA-4FAD-BBEB-DD1CB581DB0C}" type="pres">
      <dgm:prSet presAssocID="{5187D41B-83D4-443E-9806-F911D1DABD91}" presName="compNode" presStyleCnt="0"/>
      <dgm:spPr/>
    </dgm:pt>
    <dgm:pt modelId="{EDAD1781-8015-43D3-8F01-DCF8261DC9BB}" type="pres">
      <dgm:prSet presAssocID="{5187D41B-83D4-443E-9806-F911D1DABD91}" presName="bgRect" presStyleLbl="bgShp" presStyleIdx="2" presStyleCnt="3"/>
      <dgm:spPr/>
    </dgm:pt>
    <dgm:pt modelId="{3C559E73-C1EC-4BFA-A28B-0C868447DC8B}" type="pres">
      <dgm:prSet presAssocID="{5187D41B-83D4-443E-9806-F911D1DABD9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dgm:spPr>
      <dgm:t>
        <a:bodyPr/>
        <a:lstStyle/>
        <a:p>
          <a:endParaRPr lang="en-US"/>
        </a:p>
      </dgm:t>
      <dgm:extLst>
        <a:ext uri="{E40237B7-FDA0-4F09-8148-C483321AD2D9}">
          <dgm14:cNvPr xmlns:dgm14="http://schemas.microsoft.com/office/drawing/2010/diagram" id="0" name="" descr="Connections"/>
        </a:ext>
      </dgm:extLst>
    </dgm:pt>
    <dgm:pt modelId="{15EF02DB-55C7-4792-B621-438AB1C1AED9}" type="pres">
      <dgm:prSet presAssocID="{5187D41B-83D4-443E-9806-F911D1DABD91}" presName="spaceRect" presStyleCnt="0"/>
      <dgm:spPr/>
    </dgm:pt>
    <dgm:pt modelId="{B5996660-3FA3-484D-B483-4E774AAA5057}" type="pres">
      <dgm:prSet presAssocID="{5187D41B-83D4-443E-9806-F911D1DABD91}" presName="parTx" presStyleLbl="revTx" presStyleIdx="2" presStyleCnt="3">
        <dgm:presLayoutVars>
          <dgm:chMax val="0"/>
          <dgm:chPref val="0"/>
        </dgm:presLayoutVars>
      </dgm:prSet>
      <dgm:spPr/>
      <dgm:t>
        <a:bodyPr/>
        <a:lstStyle/>
        <a:p>
          <a:endParaRPr lang="en-US"/>
        </a:p>
      </dgm:t>
    </dgm:pt>
  </dgm:ptLst>
  <dgm:cxnLst>
    <dgm:cxn modelId="{0D78EE40-223E-482D-98E9-D8A228CE2519}" type="presOf" srcId="{5187D41B-83D4-443E-9806-F911D1DABD91}" destId="{B5996660-3FA3-484D-B483-4E774AAA5057}" srcOrd="0" destOrd="0" presId="urn:microsoft.com/office/officeart/2018/2/layout/IconVerticalSolidList"/>
    <dgm:cxn modelId="{D7473C45-C276-4DE9-BFEF-ED1FECFD5803}" type="presOf" srcId="{5715BD71-81DF-406B-A876-8C7F5FBD3D5B}" destId="{99EDB3B5-F1E0-46A7-AF4E-7A96D06DD094}" srcOrd="0" destOrd="0" presId="urn:microsoft.com/office/officeart/2018/2/layout/IconVerticalSolidList"/>
    <dgm:cxn modelId="{3B52E26B-F69D-4492-8900-C5023C24A31F}" srcId="{ADEE8159-7C32-44D3-87CC-94FFEF5D9C1F}" destId="{5187D41B-83D4-443E-9806-F911D1DABD91}" srcOrd="2" destOrd="0" parTransId="{4519B643-F305-494C-85B0-C0B381E2FA51}" sibTransId="{31D075B0-3FE4-4713-B91A-7934A163F258}"/>
    <dgm:cxn modelId="{0AEB1BAA-CA11-40B2-ABBE-5EC3537A84F4}" srcId="{ADEE8159-7C32-44D3-87CC-94FFEF5D9C1F}" destId="{C3EFF751-77F3-4B19-A693-C51C3E9F1DA5}" srcOrd="1" destOrd="0" parTransId="{B9D47A40-AB65-4A07-AE65-68394F999E45}" sibTransId="{DE49175F-9612-4172-8E3E-A01795C9D070}"/>
    <dgm:cxn modelId="{E693E71A-C16E-48E7-A7B8-FF2E6F947827}" type="presOf" srcId="{C3EFF751-77F3-4B19-A693-C51C3E9F1DA5}" destId="{37FE55D0-D620-4F3F-B83F-B9CAE57E1878}" srcOrd="0" destOrd="0" presId="urn:microsoft.com/office/officeart/2018/2/layout/IconVerticalSolidList"/>
    <dgm:cxn modelId="{47D399C1-F432-4E17-B91E-D0C6749F218E}" type="presOf" srcId="{ADEE8159-7C32-44D3-87CC-94FFEF5D9C1F}" destId="{06149799-472A-4C94-AD45-A8850F5FCF2B}" srcOrd="0" destOrd="0" presId="urn:microsoft.com/office/officeart/2018/2/layout/IconVerticalSolidList"/>
    <dgm:cxn modelId="{B164ACEF-A90A-486E-A8BA-6B8B58319FA2}" srcId="{ADEE8159-7C32-44D3-87CC-94FFEF5D9C1F}" destId="{5715BD71-81DF-406B-A876-8C7F5FBD3D5B}" srcOrd="0" destOrd="0" parTransId="{24DE1CCF-1498-4E1F-B334-27976B3DCF33}" sibTransId="{01283545-0471-4150-A25A-9F02502C8996}"/>
    <dgm:cxn modelId="{3B51D85F-F19F-4608-BDE7-AABFA1B54D5B}" type="presParOf" srcId="{06149799-472A-4C94-AD45-A8850F5FCF2B}" destId="{28C1561C-728A-48EB-9B23-FB570BF5B3F2}" srcOrd="0" destOrd="0" presId="urn:microsoft.com/office/officeart/2018/2/layout/IconVerticalSolidList"/>
    <dgm:cxn modelId="{531C872C-06CB-4A1F-9BD3-40A884C00D24}" type="presParOf" srcId="{28C1561C-728A-48EB-9B23-FB570BF5B3F2}" destId="{FC05FE16-CFAF-409B-9498-F6743E87B657}" srcOrd="0" destOrd="0" presId="urn:microsoft.com/office/officeart/2018/2/layout/IconVerticalSolidList"/>
    <dgm:cxn modelId="{A2C798EB-4F32-4BF5-A983-01E49C62E5DE}" type="presParOf" srcId="{28C1561C-728A-48EB-9B23-FB570BF5B3F2}" destId="{2BE9D8BF-57DA-4E72-881E-1E5D5A0102F8}" srcOrd="1" destOrd="0" presId="urn:microsoft.com/office/officeart/2018/2/layout/IconVerticalSolidList"/>
    <dgm:cxn modelId="{65970CC0-24E3-4AAA-8AC2-61DBA87A2B2B}" type="presParOf" srcId="{28C1561C-728A-48EB-9B23-FB570BF5B3F2}" destId="{16321FE2-F31A-461C-9682-5FB9237714E5}" srcOrd="2" destOrd="0" presId="urn:microsoft.com/office/officeart/2018/2/layout/IconVerticalSolidList"/>
    <dgm:cxn modelId="{CABF6067-033C-451D-9EF1-4359B1B3C366}" type="presParOf" srcId="{28C1561C-728A-48EB-9B23-FB570BF5B3F2}" destId="{99EDB3B5-F1E0-46A7-AF4E-7A96D06DD094}" srcOrd="3" destOrd="0" presId="urn:microsoft.com/office/officeart/2018/2/layout/IconVerticalSolidList"/>
    <dgm:cxn modelId="{C9467BF5-818D-4918-B9D5-918953A81434}" type="presParOf" srcId="{06149799-472A-4C94-AD45-A8850F5FCF2B}" destId="{E6634EE8-0958-4C8C-9528-2E600B2AE4F2}" srcOrd="1" destOrd="0" presId="urn:microsoft.com/office/officeart/2018/2/layout/IconVerticalSolidList"/>
    <dgm:cxn modelId="{2A378FB1-FC4D-4A22-96CD-55D83318C2FE}" type="presParOf" srcId="{06149799-472A-4C94-AD45-A8850F5FCF2B}" destId="{E53D4481-AE24-4501-93E9-44A550A65F27}" srcOrd="2" destOrd="0" presId="urn:microsoft.com/office/officeart/2018/2/layout/IconVerticalSolidList"/>
    <dgm:cxn modelId="{2D81969F-5E45-4DD8-B675-E4E9C4A38382}" type="presParOf" srcId="{E53D4481-AE24-4501-93E9-44A550A65F27}" destId="{113EFCFE-9B52-43BB-A6B0-247AECA2ACB5}" srcOrd="0" destOrd="0" presId="urn:microsoft.com/office/officeart/2018/2/layout/IconVerticalSolidList"/>
    <dgm:cxn modelId="{2F3F9C14-B8AD-485D-ABB1-88989007E212}" type="presParOf" srcId="{E53D4481-AE24-4501-93E9-44A550A65F27}" destId="{74DB660F-615D-4987-86C6-95C231EB4D15}" srcOrd="1" destOrd="0" presId="urn:microsoft.com/office/officeart/2018/2/layout/IconVerticalSolidList"/>
    <dgm:cxn modelId="{7EEF5986-ED83-4D4B-A787-2B6C3E582EDA}" type="presParOf" srcId="{E53D4481-AE24-4501-93E9-44A550A65F27}" destId="{72EDEC33-A72A-497E-995C-E454795FFEA5}" srcOrd="2" destOrd="0" presId="urn:microsoft.com/office/officeart/2018/2/layout/IconVerticalSolidList"/>
    <dgm:cxn modelId="{065BF91C-73D4-431F-A37E-256A1BC795F8}" type="presParOf" srcId="{E53D4481-AE24-4501-93E9-44A550A65F27}" destId="{37FE55D0-D620-4F3F-B83F-B9CAE57E1878}" srcOrd="3" destOrd="0" presId="urn:microsoft.com/office/officeart/2018/2/layout/IconVerticalSolidList"/>
    <dgm:cxn modelId="{60161727-D171-4123-9C4B-6ECA8BD4021D}" type="presParOf" srcId="{06149799-472A-4C94-AD45-A8850F5FCF2B}" destId="{EC565191-BAF2-4226-9A9E-0475596C0C32}" srcOrd="3" destOrd="0" presId="urn:microsoft.com/office/officeart/2018/2/layout/IconVerticalSolidList"/>
    <dgm:cxn modelId="{8F8C0D55-09A0-4ADA-A9BC-28009998AFCE}" type="presParOf" srcId="{06149799-472A-4C94-AD45-A8850F5FCF2B}" destId="{123C50FC-A4AA-4FAD-BBEB-DD1CB581DB0C}" srcOrd="4" destOrd="0" presId="urn:microsoft.com/office/officeart/2018/2/layout/IconVerticalSolidList"/>
    <dgm:cxn modelId="{39B28200-0ED8-413C-BF32-23010EC48662}" type="presParOf" srcId="{123C50FC-A4AA-4FAD-BBEB-DD1CB581DB0C}" destId="{EDAD1781-8015-43D3-8F01-DCF8261DC9BB}" srcOrd="0" destOrd="0" presId="urn:microsoft.com/office/officeart/2018/2/layout/IconVerticalSolidList"/>
    <dgm:cxn modelId="{655532AD-35D9-49E5-96DF-2A1BCCA54009}" type="presParOf" srcId="{123C50FC-A4AA-4FAD-BBEB-DD1CB581DB0C}" destId="{3C559E73-C1EC-4BFA-A28B-0C868447DC8B}" srcOrd="1" destOrd="0" presId="urn:microsoft.com/office/officeart/2018/2/layout/IconVerticalSolidList"/>
    <dgm:cxn modelId="{F304A18B-65B5-4ECE-BD35-D46FD766F295}" type="presParOf" srcId="{123C50FC-A4AA-4FAD-BBEB-DD1CB581DB0C}" destId="{15EF02DB-55C7-4792-B621-438AB1C1AED9}" srcOrd="2" destOrd="0" presId="urn:microsoft.com/office/officeart/2018/2/layout/IconVerticalSolidList"/>
    <dgm:cxn modelId="{E8719FA9-D24A-47E6-8AD5-A038087FCF84}" type="presParOf" srcId="{123C50FC-A4AA-4FAD-BBEB-DD1CB581DB0C}" destId="{B5996660-3FA3-484D-B483-4E774AAA505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E42C85E-0A75-4E65-A8FA-FEA6944C645C}"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ED3A8977-F88B-4A02-B627-5FDB21BB71CE}">
      <dgm:prSet/>
      <dgm:spPr/>
      <dgm:t>
        <a:bodyPr/>
        <a:lstStyle/>
        <a:p>
          <a:r>
            <a:rPr lang="en-US" dirty="0">
              <a:solidFill>
                <a:schemeClr val="tx1"/>
              </a:solidFill>
            </a:rPr>
            <a:t>The right to be treated with respect, dignity, and compassion by College officials and by all persons involved in the Conduct Review Process.</a:t>
          </a:r>
          <a:endParaRPr lang="en-US" b="0" i="0" u="none" strike="noStrike" cap="none" baseline="0" noProof="0" dirty="0">
            <a:solidFill>
              <a:srgbClr val="010000"/>
            </a:solidFill>
            <a:latin typeface="Corbel"/>
          </a:endParaRPr>
        </a:p>
      </dgm:t>
    </dgm:pt>
    <dgm:pt modelId="{DD22A055-BEA3-4C7B-950A-9C3CF88917E1}" type="parTrans" cxnId="{206FDF6A-91CD-4571-BBFA-CBC691B045B7}">
      <dgm:prSet/>
      <dgm:spPr/>
      <dgm:t>
        <a:bodyPr/>
        <a:lstStyle/>
        <a:p>
          <a:endParaRPr lang="en-US"/>
        </a:p>
      </dgm:t>
    </dgm:pt>
    <dgm:pt modelId="{F8E7AD61-E195-4192-91FF-47C617C4B86E}" type="sibTrans" cxnId="{206FDF6A-91CD-4571-BBFA-CBC691B045B7}">
      <dgm:prSet/>
      <dgm:spPr/>
      <dgm:t>
        <a:bodyPr/>
        <a:lstStyle/>
        <a:p>
          <a:endParaRPr lang="en-US"/>
        </a:p>
      </dgm:t>
    </dgm:pt>
    <dgm:pt modelId="{24FA075B-7051-4AE0-A54F-6C1DE741AE13}">
      <dgm:prSet/>
      <dgm:spPr/>
      <dgm:t>
        <a:bodyPr/>
        <a:lstStyle/>
        <a:p>
          <a:r>
            <a:rPr lang="en-US" dirty="0">
              <a:solidFill>
                <a:schemeClr val="tx1"/>
              </a:solidFill>
            </a:rPr>
            <a:t>The right to have the opportunity to review all college policies.  A student is responsible for knowing all policies as listed in the Student Handbook, including those that may occur through encouragement or neglect.</a:t>
          </a:r>
        </a:p>
      </dgm:t>
    </dgm:pt>
    <dgm:pt modelId="{92CF5214-EE57-46A8-BB76-7911ED52AA49}" type="parTrans" cxnId="{9CBCA623-9C7E-41CF-83BD-60F7FB220C6E}">
      <dgm:prSet/>
      <dgm:spPr/>
      <dgm:t>
        <a:bodyPr/>
        <a:lstStyle/>
        <a:p>
          <a:endParaRPr lang="en-US"/>
        </a:p>
      </dgm:t>
    </dgm:pt>
    <dgm:pt modelId="{87349136-821A-4A59-9ED3-9D4113B560FA}" type="sibTrans" cxnId="{9CBCA623-9C7E-41CF-83BD-60F7FB220C6E}">
      <dgm:prSet/>
      <dgm:spPr/>
      <dgm:t>
        <a:bodyPr/>
        <a:lstStyle/>
        <a:p>
          <a:endParaRPr lang="en-US"/>
        </a:p>
      </dgm:t>
    </dgm:pt>
    <dgm:pt modelId="{E07F282F-C5E2-40C0-916C-ADE33F1A453E}">
      <dgm:prSet/>
      <dgm:spPr/>
      <dgm:t>
        <a:bodyPr/>
        <a:lstStyle/>
        <a:p>
          <a:r>
            <a:rPr lang="en-US" dirty="0">
              <a:solidFill>
                <a:schemeClr val="tx1"/>
              </a:solidFill>
            </a:rPr>
            <a:t>The right to be informed by written notice, delivered electronically, of the alleged violation(s) and also the date, time, and place of the meeting/hearing.</a:t>
          </a:r>
        </a:p>
      </dgm:t>
    </dgm:pt>
    <dgm:pt modelId="{B089B5BB-3A91-4AF1-8FA7-1CFA0C656FA6}" type="parTrans" cxnId="{B4183903-243E-4DA6-9F99-6503064E51AF}">
      <dgm:prSet/>
      <dgm:spPr/>
      <dgm:t>
        <a:bodyPr/>
        <a:lstStyle/>
        <a:p>
          <a:endParaRPr lang="en-US"/>
        </a:p>
      </dgm:t>
    </dgm:pt>
    <dgm:pt modelId="{22D12260-AEAF-4AEC-986D-4DD7D9ECD3BB}" type="sibTrans" cxnId="{B4183903-243E-4DA6-9F99-6503064E51AF}">
      <dgm:prSet/>
      <dgm:spPr/>
      <dgm:t>
        <a:bodyPr/>
        <a:lstStyle/>
        <a:p>
          <a:endParaRPr lang="en-US"/>
        </a:p>
      </dgm:t>
    </dgm:pt>
    <dgm:pt modelId="{1580F10B-6F4E-465C-8637-F81ED14873E7}">
      <dgm:prSet/>
      <dgm:spPr/>
      <dgm:t>
        <a:bodyPr/>
        <a:lstStyle/>
        <a:p>
          <a:r>
            <a:rPr lang="en-US" dirty="0">
              <a:solidFill>
                <a:schemeClr val="tx1"/>
              </a:solidFill>
            </a:rPr>
            <a:t>The right to review documentation and respond to the information in documentation presented at the time of the meeting/hearing.</a:t>
          </a:r>
        </a:p>
      </dgm:t>
    </dgm:pt>
    <dgm:pt modelId="{E3ED9E96-8427-465E-9114-6BCD7CBB6126}" type="parTrans" cxnId="{426809A5-1BA0-4FBC-9E03-459F44CAF4B3}">
      <dgm:prSet/>
      <dgm:spPr/>
      <dgm:t>
        <a:bodyPr/>
        <a:lstStyle/>
        <a:p>
          <a:endParaRPr lang="en-US"/>
        </a:p>
      </dgm:t>
    </dgm:pt>
    <dgm:pt modelId="{B5EEF77E-AF8D-4770-85C6-4B7DAC86EBCE}" type="sibTrans" cxnId="{426809A5-1BA0-4FBC-9E03-459F44CAF4B3}">
      <dgm:prSet/>
      <dgm:spPr/>
      <dgm:t>
        <a:bodyPr/>
        <a:lstStyle/>
        <a:p>
          <a:endParaRPr lang="en-US"/>
        </a:p>
      </dgm:t>
    </dgm:pt>
    <dgm:pt modelId="{FC3F8D1B-0ED9-4DFA-8148-3ADFE541F7C1}">
      <dgm:prSet/>
      <dgm:spPr/>
      <dgm:t>
        <a:bodyPr/>
        <a:lstStyle/>
        <a:p>
          <a:r>
            <a:rPr lang="en-US" dirty="0">
              <a:solidFill>
                <a:schemeClr val="tx1"/>
              </a:solidFill>
            </a:rPr>
            <a:t>The right to participate in the meeting/hearing or remain silent. If the student chooses to remain silent, the conduct review process will move forward. </a:t>
          </a:r>
        </a:p>
      </dgm:t>
    </dgm:pt>
    <dgm:pt modelId="{7B792016-D05F-469F-B576-367BF7014ACF}" type="parTrans" cxnId="{BAF976AA-AD66-4BE4-9275-6D012FB0CAEC}">
      <dgm:prSet/>
      <dgm:spPr/>
      <dgm:t>
        <a:bodyPr/>
        <a:lstStyle/>
        <a:p>
          <a:endParaRPr lang="en-US"/>
        </a:p>
      </dgm:t>
    </dgm:pt>
    <dgm:pt modelId="{552AC661-0390-4366-9C02-9E632F944CFA}" type="sibTrans" cxnId="{BAF976AA-AD66-4BE4-9275-6D012FB0CAEC}">
      <dgm:prSet/>
      <dgm:spPr/>
      <dgm:t>
        <a:bodyPr/>
        <a:lstStyle/>
        <a:p>
          <a:endParaRPr lang="en-US"/>
        </a:p>
      </dgm:t>
    </dgm:pt>
    <dgm:pt modelId="{181D4083-FB14-4F5E-B352-AFB52CC5D372}">
      <dgm:prSet/>
      <dgm:spPr/>
      <dgm:t>
        <a:bodyPr/>
        <a:lstStyle/>
        <a:p>
          <a:r>
            <a:rPr lang="en-US" dirty="0">
              <a:solidFill>
                <a:schemeClr val="tx1"/>
              </a:solidFill>
            </a:rPr>
            <a:t>The right to have the level of responsibility determined based on “preponderance of information” standard, which means it is more likely than not the violation occurred.</a:t>
          </a:r>
        </a:p>
      </dgm:t>
    </dgm:pt>
    <dgm:pt modelId="{CC126100-B349-4C5C-8DA4-FED43587533A}" type="parTrans" cxnId="{0FB9B280-03BB-4B6B-ABE2-178F70920B56}">
      <dgm:prSet/>
      <dgm:spPr/>
      <dgm:t>
        <a:bodyPr/>
        <a:lstStyle/>
        <a:p>
          <a:endParaRPr lang="en-US"/>
        </a:p>
      </dgm:t>
    </dgm:pt>
    <dgm:pt modelId="{690C0E2E-BBA1-4EA7-9FA3-6C46998CF452}" type="sibTrans" cxnId="{0FB9B280-03BB-4B6B-ABE2-178F70920B56}">
      <dgm:prSet/>
      <dgm:spPr/>
      <dgm:t>
        <a:bodyPr/>
        <a:lstStyle/>
        <a:p>
          <a:endParaRPr lang="en-US"/>
        </a:p>
      </dgm:t>
    </dgm:pt>
    <dgm:pt modelId="{C9A587B7-E739-43CE-B1C3-108A2CD291E4}">
      <dgm:prSet/>
      <dgm:spPr/>
      <dgm:t>
        <a:bodyPr/>
        <a:lstStyle/>
        <a:p>
          <a:r>
            <a:rPr lang="en-US" dirty="0">
              <a:solidFill>
                <a:schemeClr val="tx1"/>
              </a:solidFill>
            </a:rPr>
            <a:t>The right to request an appeal on the finding(s) and/or outcomes(s) issued based on the appeal criteria.  Appeals may only be granted if at least one of the two specific criteria are met. (See Appeal Process section)</a:t>
          </a:r>
        </a:p>
      </dgm:t>
    </dgm:pt>
    <dgm:pt modelId="{D67D4800-54A0-4A81-B3F4-CF459A01BA85}" type="parTrans" cxnId="{D3FC6BAB-27E1-4696-9376-DA5870EBAF79}">
      <dgm:prSet/>
      <dgm:spPr/>
      <dgm:t>
        <a:bodyPr/>
        <a:lstStyle/>
        <a:p>
          <a:endParaRPr lang="en-US"/>
        </a:p>
      </dgm:t>
    </dgm:pt>
    <dgm:pt modelId="{AE18A19F-F91A-42C8-A74F-6EC68FE9C82C}" type="sibTrans" cxnId="{D3FC6BAB-27E1-4696-9376-DA5870EBAF79}">
      <dgm:prSet/>
      <dgm:spPr/>
      <dgm:t>
        <a:bodyPr/>
        <a:lstStyle/>
        <a:p>
          <a:endParaRPr lang="en-US"/>
        </a:p>
      </dgm:t>
    </dgm:pt>
    <dgm:pt modelId="{6AD47FD3-90B6-4B60-86E8-F3455C0ED1E2}" type="pres">
      <dgm:prSet presAssocID="{2E42C85E-0A75-4E65-A8FA-FEA6944C645C}" presName="diagram" presStyleCnt="0">
        <dgm:presLayoutVars>
          <dgm:dir/>
          <dgm:resizeHandles val="exact"/>
        </dgm:presLayoutVars>
      </dgm:prSet>
      <dgm:spPr/>
      <dgm:t>
        <a:bodyPr/>
        <a:lstStyle/>
        <a:p>
          <a:endParaRPr lang="en-US"/>
        </a:p>
      </dgm:t>
    </dgm:pt>
    <dgm:pt modelId="{141055F9-E7DC-44F9-98E8-B13DFE100E4A}" type="pres">
      <dgm:prSet presAssocID="{ED3A8977-F88B-4A02-B627-5FDB21BB71CE}" presName="node" presStyleLbl="node1" presStyleIdx="0" presStyleCnt="7">
        <dgm:presLayoutVars>
          <dgm:bulletEnabled val="1"/>
        </dgm:presLayoutVars>
      </dgm:prSet>
      <dgm:spPr/>
      <dgm:t>
        <a:bodyPr/>
        <a:lstStyle/>
        <a:p>
          <a:endParaRPr lang="en-US"/>
        </a:p>
      </dgm:t>
    </dgm:pt>
    <dgm:pt modelId="{5ABEC3A7-5795-4227-99F8-7E799420EC63}" type="pres">
      <dgm:prSet presAssocID="{F8E7AD61-E195-4192-91FF-47C617C4B86E}" presName="sibTrans" presStyleCnt="0"/>
      <dgm:spPr/>
    </dgm:pt>
    <dgm:pt modelId="{98EF38C4-EFA6-453C-B2F1-8F87152CEBB1}" type="pres">
      <dgm:prSet presAssocID="{24FA075B-7051-4AE0-A54F-6C1DE741AE13}" presName="node" presStyleLbl="node1" presStyleIdx="1" presStyleCnt="7">
        <dgm:presLayoutVars>
          <dgm:bulletEnabled val="1"/>
        </dgm:presLayoutVars>
      </dgm:prSet>
      <dgm:spPr/>
      <dgm:t>
        <a:bodyPr/>
        <a:lstStyle/>
        <a:p>
          <a:endParaRPr lang="en-US"/>
        </a:p>
      </dgm:t>
    </dgm:pt>
    <dgm:pt modelId="{81CA3AA8-E4E8-4582-921D-AE72ADF0482C}" type="pres">
      <dgm:prSet presAssocID="{87349136-821A-4A59-9ED3-9D4113B560FA}" presName="sibTrans" presStyleCnt="0"/>
      <dgm:spPr/>
    </dgm:pt>
    <dgm:pt modelId="{3BF03830-0066-4F9D-B4C1-5510E70ABACD}" type="pres">
      <dgm:prSet presAssocID="{E07F282F-C5E2-40C0-916C-ADE33F1A453E}" presName="node" presStyleLbl="node1" presStyleIdx="2" presStyleCnt="7">
        <dgm:presLayoutVars>
          <dgm:bulletEnabled val="1"/>
        </dgm:presLayoutVars>
      </dgm:prSet>
      <dgm:spPr/>
      <dgm:t>
        <a:bodyPr/>
        <a:lstStyle/>
        <a:p>
          <a:endParaRPr lang="en-US"/>
        </a:p>
      </dgm:t>
    </dgm:pt>
    <dgm:pt modelId="{1E09EDC3-FDBE-4819-A247-FA2DF577B582}" type="pres">
      <dgm:prSet presAssocID="{22D12260-AEAF-4AEC-986D-4DD7D9ECD3BB}" presName="sibTrans" presStyleCnt="0"/>
      <dgm:spPr/>
    </dgm:pt>
    <dgm:pt modelId="{37F03F4C-B09F-4D50-AF48-D5E7EAD5FE17}" type="pres">
      <dgm:prSet presAssocID="{1580F10B-6F4E-465C-8637-F81ED14873E7}" presName="node" presStyleLbl="node1" presStyleIdx="3" presStyleCnt="7">
        <dgm:presLayoutVars>
          <dgm:bulletEnabled val="1"/>
        </dgm:presLayoutVars>
      </dgm:prSet>
      <dgm:spPr/>
      <dgm:t>
        <a:bodyPr/>
        <a:lstStyle/>
        <a:p>
          <a:endParaRPr lang="en-US"/>
        </a:p>
      </dgm:t>
    </dgm:pt>
    <dgm:pt modelId="{C08BD235-0118-43F8-9C1B-FD80849F2F9C}" type="pres">
      <dgm:prSet presAssocID="{B5EEF77E-AF8D-4770-85C6-4B7DAC86EBCE}" presName="sibTrans" presStyleCnt="0"/>
      <dgm:spPr/>
    </dgm:pt>
    <dgm:pt modelId="{9255F9AF-C74D-48A4-95F2-62F047AFF033}" type="pres">
      <dgm:prSet presAssocID="{FC3F8D1B-0ED9-4DFA-8148-3ADFE541F7C1}" presName="node" presStyleLbl="node1" presStyleIdx="4" presStyleCnt="7">
        <dgm:presLayoutVars>
          <dgm:bulletEnabled val="1"/>
        </dgm:presLayoutVars>
      </dgm:prSet>
      <dgm:spPr/>
      <dgm:t>
        <a:bodyPr/>
        <a:lstStyle/>
        <a:p>
          <a:endParaRPr lang="en-US"/>
        </a:p>
      </dgm:t>
    </dgm:pt>
    <dgm:pt modelId="{C422471E-D137-4CC7-AE2F-32CEA59701F4}" type="pres">
      <dgm:prSet presAssocID="{552AC661-0390-4366-9C02-9E632F944CFA}" presName="sibTrans" presStyleCnt="0"/>
      <dgm:spPr/>
    </dgm:pt>
    <dgm:pt modelId="{758160BC-F387-44CF-8C02-ABE922C254A5}" type="pres">
      <dgm:prSet presAssocID="{181D4083-FB14-4F5E-B352-AFB52CC5D372}" presName="node" presStyleLbl="node1" presStyleIdx="5" presStyleCnt="7">
        <dgm:presLayoutVars>
          <dgm:bulletEnabled val="1"/>
        </dgm:presLayoutVars>
      </dgm:prSet>
      <dgm:spPr/>
      <dgm:t>
        <a:bodyPr/>
        <a:lstStyle/>
        <a:p>
          <a:endParaRPr lang="en-US"/>
        </a:p>
      </dgm:t>
    </dgm:pt>
    <dgm:pt modelId="{B20213C2-1127-438A-85D8-E8BB8557F22A}" type="pres">
      <dgm:prSet presAssocID="{690C0E2E-BBA1-4EA7-9FA3-6C46998CF452}" presName="sibTrans" presStyleCnt="0"/>
      <dgm:spPr/>
    </dgm:pt>
    <dgm:pt modelId="{96BB1C0A-B647-4471-AFDB-8F758E712D52}" type="pres">
      <dgm:prSet presAssocID="{C9A587B7-E739-43CE-B1C3-108A2CD291E4}" presName="node" presStyleLbl="node1" presStyleIdx="6" presStyleCnt="7">
        <dgm:presLayoutVars>
          <dgm:bulletEnabled val="1"/>
        </dgm:presLayoutVars>
      </dgm:prSet>
      <dgm:spPr/>
      <dgm:t>
        <a:bodyPr/>
        <a:lstStyle/>
        <a:p>
          <a:endParaRPr lang="en-US"/>
        </a:p>
      </dgm:t>
    </dgm:pt>
  </dgm:ptLst>
  <dgm:cxnLst>
    <dgm:cxn modelId="{BAF976AA-AD66-4BE4-9275-6D012FB0CAEC}" srcId="{2E42C85E-0A75-4E65-A8FA-FEA6944C645C}" destId="{FC3F8D1B-0ED9-4DFA-8148-3ADFE541F7C1}" srcOrd="4" destOrd="0" parTransId="{7B792016-D05F-469F-B576-367BF7014ACF}" sibTransId="{552AC661-0390-4366-9C02-9E632F944CFA}"/>
    <dgm:cxn modelId="{0FB9B280-03BB-4B6B-ABE2-178F70920B56}" srcId="{2E42C85E-0A75-4E65-A8FA-FEA6944C645C}" destId="{181D4083-FB14-4F5E-B352-AFB52CC5D372}" srcOrd="5" destOrd="0" parTransId="{CC126100-B349-4C5C-8DA4-FED43587533A}" sibTransId="{690C0E2E-BBA1-4EA7-9FA3-6C46998CF452}"/>
    <dgm:cxn modelId="{B4183903-243E-4DA6-9F99-6503064E51AF}" srcId="{2E42C85E-0A75-4E65-A8FA-FEA6944C645C}" destId="{E07F282F-C5E2-40C0-916C-ADE33F1A453E}" srcOrd="2" destOrd="0" parTransId="{B089B5BB-3A91-4AF1-8FA7-1CFA0C656FA6}" sibTransId="{22D12260-AEAF-4AEC-986D-4DD7D9ECD3BB}"/>
    <dgm:cxn modelId="{D3FC6BAB-27E1-4696-9376-DA5870EBAF79}" srcId="{2E42C85E-0A75-4E65-A8FA-FEA6944C645C}" destId="{C9A587B7-E739-43CE-B1C3-108A2CD291E4}" srcOrd="6" destOrd="0" parTransId="{D67D4800-54A0-4A81-B3F4-CF459A01BA85}" sibTransId="{AE18A19F-F91A-42C8-A74F-6EC68FE9C82C}"/>
    <dgm:cxn modelId="{1EFCD230-5DE2-44EF-94A2-3CFF13EBF4CF}" type="presOf" srcId="{E07F282F-C5E2-40C0-916C-ADE33F1A453E}" destId="{3BF03830-0066-4F9D-B4C1-5510E70ABACD}" srcOrd="0" destOrd="0" presId="urn:microsoft.com/office/officeart/2005/8/layout/default"/>
    <dgm:cxn modelId="{6D8E8ACC-ECDF-4F40-9B20-7476EE70D9B4}" type="presOf" srcId="{FC3F8D1B-0ED9-4DFA-8148-3ADFE541F7C1}" destId="{9255F9AF-C74D-48A4-95F2-62F047AFF033}" srcOrd="0" destOrd="0" presId="urn:microsoft.com/office/officeart/2005/8/layout/default"/>
    <dgm:cxn modelId="{26B52FF7-B95B-40CA-8409-1EA3A164DCF8}" type="presOf" srcId="{C9A587B7-E739-43CE-B1C3-108A2CD291E4}" destId="{96BB1C0A-B647-4471-AFDB-8F758E712D52}" srcOrd="0" destOrd="0" presId="urn:microsoft.com/office/officeart/2005/8/layout/default"/>
    <dgm:cxn modelId="{0D353E74-67A2-431C-BE30-5E561D4C4005}" type="presOf" srcId="{ED3A8977-F88B-4A02-B627-5FDB21BB71CE}" destId="{141055F9-E7DC-44F9-98E8-B13DFE100E4A}" srcOrd="0" destOrd="0" presId="urn:microsoft.com/office/officeart/2005/8/layout/default"/>
    <dgm:cxn modelId="{191A8AB0-2DF6-4D4F-BCEC-230FB1085024}" type="presOf" srcId="{2E42C85E-0A75-4E65-A8FA-FEA6944C645C}" destId="{6AD47FD3-90B6-4B60-86E8-F3455C0ED1E2}" srcOrd="0" destOrd="0" presId="urn:microsoft.com/office/officeart/2005/8/layout/default"/>
    <dgm:cxn modelId="{0929FB2B-262F-462F-94F2-41FB16FC6C49}" type="presOf" srcId="{1580F10B-6F4E-465C-8637-F81ED14873E7}" destId="{37F03F4C-B09F-4D50-AF48-D5E7EAD5FE17}" srcOrd="0" destOrd="0" presId="urn:microsoft.com/office/officeart/2005/8/layout/default"/>
    <dgm:cxn modelId="{206FDF6A-91CD-4571-BBFA-CBC691B045B7}" srcId="{2E42C85E-0A75-4E65-A8FA-FEA6944C645C}" destId="{ED3A8977-F88B-4A02-B627-5FDB21BB71CE}" srcOrd="0" destOrd="0" parTransId="{DD22A055-BEA3-4C7B-950A-9C3CF88917E1}" sibTransId="{F8E7AD61-E195-4192-91FF-47C617C4B86E}"/>
    <dgm:cxn modelId="{9CBCA623-9C7E-41CF-83BD-60F7FB220C6E}" srcId="{2E42C85E-0A75-4E65-A8FA-FEA6944C645C}" destId="{24FA075B-7051-4AE0-A54F-6C1DE741AE13}" srcOrd="1" destOrd="0" parTransId="{92CF5214-EE57-46A8-BB76-7911ED52AA49}" sibTransId="{87349136-821A-4A59-9ED3-9D4113B560FA}"/>
    <dgm:cxn modelId="{EA9D85A1-281C-454E-A91B-3348E79580F9}" type="presOf" srcId="{181D4083-FB14-4F5E-B352-AFB52CC5D372}" destId="{758160BC-F387-44CF-8C02-ABE922C254A5}" srcOrd="0" destOrd="0" presId="urn:microsoft.com/office/officeart/2005/8/layout/default"/>
    <dgm:cxn modelId="{426809A5-1BA0-4FBC-9E03-459F44CAF4B3}" srcId="{2E42C85E-0A75-4E65-A8FA-FEA6944C645C}" destId="{1580F10B-6F4E-465C-8637-F81ED14873E7}" srcOrd="3" destOrd="0" parTransId="{E3ED9E96-8427-465E-9114-6BCD7CBB6126}" sibTransId="{B5EEF77E-AF8D-4770-85C6-4B7DAC86EBCE}"/>
    <dgm:cxn modelId="{1D886A6D-9DC9-4DF5-A4E9-31ED2C9F43CE}" type="presOf" srcId="{24FA075B-7051-4AE0-A54F-6C1DE741AE13}" destId="{98EF38C4-EFA6-453C-B2F1-8F87152CEBB1}" srcOrd="0" destOrd="0" presId="urn:microsoft.com/office/officeart/2005/8/layout/default"/>
    <dgm:cxn modelId="{0B4F6C16-8DAE-4E1E-8D6A-59652EBE9D75}" type="presParOf" srcId="{6AD47FD3-90B6-4B60-86E8-F3455C0ED1E2}" destId="{141055F9-E7DC-44F9-98E8-B13DFE100E4A}" srcOrd="0" destOrd="0" presId="urn:microsoft.com/office/officeart/2005/8/layout/default"/>
    <dgm:cxn modelId="{923DBFF8-2EF6-4F21-8FFE-FED408AB752F}" type="presParOf" srcId="{6AD47FD3-90B6-4B60-86E8-F3455C0ED1E2}" destId="{5ABEC3A7-5795-4227-99F8-7E799420EC63}" srcOrd="1" destOrd="0" presId="urn:microsoft.com/office/officeart/2005/8/layout/default"/>
    <dgm:cxn modelId="{4876F093-46ED-42B0-9A4A-20D12418AD11}" type="presParOf" srcId="{6AD47FD3-90B6-4B60-86E8-F3455C0ED1E2}" destId="{98EF38C4-EFA6-453C-B2F1-8F87152CEBB1}" srcOrd="2" destOrd="0" presId="urn:microsoft.com/office/officeart/2005/8/layout/default"/>
    <dgm:cxn modelId="{502EA850-D429-4277-AACC-286904F2D783}" type="presParOf" srcId="{6AD47FD3-90B6-4B60-86E8-F3455C0ED1E2}" destId="{81CA3AA8-E4E8-4582-921D-AE72ADF0482C}" srcOrd="3" destOrd="0" presId="urn:microsoft.com/office/officeart/2005/8/layout/default"/>
    <dgm:cxn modelId="{1C079194-003A-4162-BD6D-3F80F6126DC3}" type="presParOf" srcId="{6AD47FD3-90B6-4B60-86E8-F3455C0ED1E2}" destId="{3BF03830-0066-4F9D-B4C1-5510E70ABACD}" srcOrd="4" destOrd="0" presId="urn:microsoft.com/office/officeart/2005/8/layout/default"/>
    <dgm:cxn modelId="{46F6E39D-3402-4F98-A60E-937F7FB6692D}" type="presParOf" srcId="{6AD47FD3-90B6-4B60-86E8-F3455C0ED1E2}" destId="{1E09EDC3-FDBE-4819-A247-FA2DF577B582}" srcOrd="5" destOrd="0" presId="urn:microsoft.com/office/officeart/2005/8/layout/default"/>
    <dgm:cxn modelId="{726F8261-98DE-449B-BB82-5600AEC0319F}" type="presParOf" srcId="{6AD47FD3-90B6-4B60-86E8-F3455C0ED1E2}" destId="{37F03F4C-B09F-4D50-AF48-D5E7EAD5FE17}" srcOrd="6" destOrd="0" presId="urn:microsoft.com/office/officeart/2005/8/layout/default"/>
    <dgm:cxn modelId="{C38A2D7D-D4B2-4C01-8842-E7EECF6D004E}" type="presParOf" srcId="{6AD47FD3-90B6-4B60-86E8-F3455C0ED1E2}" destId="{C08BD235-0118-43F8-9C1B-FD80849F2F9C}" srcOrd="7" destOrd="0" presId="urn:microsoft.com/office/officeart/2005/8/layout/default"/>
    <dgm:cxn modelId="{151FBF80-F991-45D6-8132-6CB8D38421A0}" type="presParOf" srcId="{6AD47FD3-90B6-4B60-86E8-F3455C0ED1E2}" destId="{9255F9AF-C74D-48A4-95F2-62F047AFF033}" srcOrd="8" destOrd="0" presId="urn:microsoft.com/office/officeart/2005/8/layout/default"/>
    <dgm:cxn modelId="{BEC0A47C-A44A-4A2D-AA64-329EE3209B10}" type="presParOf" srcId="{6AD47FD3-90B6-4B60-86E8-F3455C0ED1E2}" destId="{C422471E-D137-4CC7-AE2F-32CEA59701F4}" srcOrd="9" destOrd="0" presId="urn:microsoft.com/office/officeart/2005/8/layout/default"/>
    <dgm:cxn modelId="{0A965496-E3AA-4555-8F96-8FF47D01797E}" type="presParOf" srcId="{6AD47FD3-90B6-4B60-86E8-F3455C0ED1E2}" destId="{758160BC-F387-44CF-8C02-ABE922C254A5}" srcOrd="10" destOrd="0" presId="urn:microsoft.com/office/officeart/2005/8/layout/default"/>
    <dgm:cxn modelId="{8A37705A-2B33-4375-A04B-76768E02E460}" type="presParOf" srcId="{6AD47FD3-90B6-4B60-86E8-F3455C0ED1E2}" destId="{B20213C2-1127-438A-85D8-E8BB8557F22A}" srcOrd="11" destOrd="0" presId="urn:microsoft.com/office/officeart/2005/8/layout/default"/>
    <dgm:cxn modelId="{AD6E973C-2F11-4C4E-AA1E-24303237773A}" type="presParOf" srcId="{6AD47FD3-90B6-4B60-86E8-F3455C0ED1E2}" destId="{96BB1C0A-B647-4471-AFDB-8F758E712D52}"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14A7DDE-46DA-43EC-95D1-4F874F4F8099}"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BFF00B4B-EAA4-4734-AB98-F2E7C538E108}">
      <dgm:prSet/>
      <dgm:spPr/>
      <dgm:t>
        <a:bodyPr/>
        <a:lstStyle/>
        <a:p>
          <a:pPr>
            <a:defRPr cap="all"/>
          </a:pPr>
          <a:r>
            <a:rPr lang="en-US"/>
            <a:t>Filing a Report</a:t>
          </a:r>
        </a:p>
      </dgm:t>
    </dgm:pt>
    <dgm:pt modelId="{E625FDB6-007A-424C-A308-11EBD9E94AA5}" type="parTrans" cxnId="{CE62FBFC-2D6C-4A95-9487-F814F18B2AD6}">
      <dgm:prSet/>
      <dgm:spPr/>
      <dgm:t>
        <a:bodyPr/>
        <a:lstStyle/>
        <a:p>
          <a:endParaRPr lang="en-US"/>
        </a:p>
      </dgm:t>
    </dgm:pt>
    <dgm:pt modelId="{7E84F8AB-F3B1-4893-A14C-AD7016B7915C}" type="sibTrans" cxnId="{CE62FBFC-2D6C-4A95-9487-F814F18B2AD6}">
      <dgm:prSet/>
      <dgm:spPr/>
      <dgm:t>
        <a:bodyPr/>
        <a:lstStyle/>
        <a:p>
          <a:endParaRPr lang="en-US"/>
        </a:p>
      </dgm:t>
    </dgm:pt>
    <dgm:pt modelId="{530AFAE7-086F-42FA-B7EF-6270D45DC6E0}">
      <dgm:prSet/>
      <dgm:spPr/>
      <dgm:t>
        <a:bodyPr/>
        <a:lstStyle/>
        <a:p>
          <a:pPr>
            <a:defRPr cap="all"/>
          </a:pPr>
          <a:r>
            <a:rPr lang="en-US"/>
            <a:t>Review of Report</a:t>
          </a:r>
        </a:p>
      </dgm:t>
    </dgm:pt>
    <dgm:pt modelId="{672431F7-2262-4836-9A2A-A4DD98426C3C}" type="parTrans" cxnId="{342CC117-5D17-4171-821A-DA87689ACCAF}">
      <dgm:prSet/>
      <dgm:spPr/>
      <dgm:t>
        <a:bodyPr/>
        <a:lstStyle/>
        <a:p>
          <a:endParaRPr lang="en-US"/>
        </a:p>
      </dgm:t>
    </dgm:pt>
    <dgm:pt modelId="{5EB3220E-BBE0-416F-856C-F037CC1E49FB}" type="sibTrans" cxnId="{342CC117-5D17-4171-821A-DA87689ACCAF}">
      <dgm:prSet/>
      <dgm:spPr/>
      <dgm:t>
        <a:bodyPr/>
        <a:lstStyle/>
        <a:p>
          <a:endParaRPr lang="en-US"/>
        </a:p>
      </dgm:t>
    </dgm:pt>
    <dgm:pt modelId="{8B24B4FF-7D50-497C-A487-8FBF36C5BCC8}">
      <dgm:prSet/>
      <dgm:spPr/>
      <dgm:t>
        <a:bodyPr/>
        <a:lstStyle/>
        <a:p>
          <a:pPr>
            <a:defRPr cap="all"/>
          </a:pPr>
          <a:r>
            <a:rPr lang="en-US"/>
            <a:t>Interim Measures</a:t>
          </a:r>
        </a:p>
      </dgm:t>
    </dgm:pt>
    <dgm:pt modelId="{DA53ABA1-57B9-4FEF-B65E-C0EAAFC2452C}" type="parTrans" cxnId="{331385B6-A745-42CC-96D7-94331B53E51F}">
      <dgm:prSet/>
      <dgm:spPr/>
      <dgm:t>
        <a:bodyPr/>
        <a:lstStyle/>
        <a:p>
          <a:endParaRPr lang="en-US"/>
        </a:p>
      </dgm:t>
    </dgm:pt>
    <dgm:pt modelId="{D6BC30B5-8A92-4D48-B01C-E94A9CA4D15F}" type="sibTrans" cxnId="{331385B6-A745-42CC-96D7-94331B53E51F}">
      <dgm:prSet/>
      <dgm:spPr/>
      <dgm:t>
        <a:bodyPr/>
        <a:lstStyle/>
        <a:p>
          <a:endParaRPr lang="en-US"/>
        </a:p>
      </dgm:t>
    </dgm:pt>
    <dgm:pt modelId="{7A79B213-F01A-4CB7-8AF5-FA0D467409DD}">
      <dgm:prSet/>
      <dgm:spPr/>
      <dgm:t>
        <a:bodyPr/>
        <a:lstStyle/>
        <a:p>
          <a:pPr>
            <a:defRPr cap="all"/>
          </a:pPr>
          <a:r>
            <a:rPr lang="en-US"/>
            <a:t>Preliminary Meeting</a:t>
          </a:r>
        </a:p>
      </dgm:t>
    </dgm:pt>
    <dgm:pt modelId="{C7B84B16-FD5E-4537-964D-0AEEFA5A6137}" type="parTrans" cxnId="{9C288360-619A-4BA7-8B3E-04B8CD22E9C6}">
      <dgm:prSet/>
      <dgm:spPr/>
      <dgm:t>
        <a:bodyPr/>
        <a:lstStyle/>
        <a:p>
          <a:endParaRPr lang="en-US"/>
        </a:p>
      </dgm:t>
    </dgm:pt>
    <dgm:pt modelId="{5057ED1F-A643-475B-9A1D-00E8EBE7E615}" type="sibTrans" cxnId="{9C288360-619A-4BA7-8B3E-04B8CD22E9C6}">
      <dgm:prSet/>
      <dgm:spPr/>
      <dgm:t>
        <a:bodyPr/>
        <a:lstStyle/>
        <a:p>
          <a:endParaRPr lang="en-US"/>
        </a:p>
      </dgm:t>
    </dgm:pt>
    <dgm:pt modelId="{2ED35B5C-EB3D-4ACD-9966-62C4D62AAA18}">
      <dgm:prSet/>
      <dgm:spPr/>
      <dgm:t>
        <a:bodyPr/>
        <a:lstStyle/>
        <a:p>
          <a:pPr>
            <a:defRPr cap="all"/>
          </a:pPr>
          <a:r>
            <a:rPr lang="en-US"/>
            <a:t>Types of Case Resolutions</a:t>
          </a:r>
        </a:p>
      </dgm:t>
    </dgm:pt>
    <dgm:pt modelId="{7287F0D1-B264-4ED5-93CA-1F0501F22AD8}" type="parTrans" cxnId="{FE0A19DA-6BE5-4B7A-B56E-6C47898D4461}">
      <dgm:prSet/>
      <dgm:spPr/>
      <dgm:t>
        <a:bodyPr/>
        <a:lstStyle/>
        <a:p>
          <a:endParaRPr lang="en-US"/>
        </a:p>
      </dgm:t>
    </dgm:pt>
    <dgm:pt modelId="{15AF9E7D-3A19-4CF5-B5CE-65A8194CB67B}" type="sibTrans" cxnId="{FE0A19DA-6BE5-4B7A-B56E-6C47898D4461}">
      <dgm:prSet/>
      <dgm:spPr/>
      <dgm:t>
        <a:bodyPr/>
        <a:lstStyle/>
        <a:p>
          <a:endParaRPr lang="en-US"/>
        </a:p>
      </dgm:t>
    </dgm:pt>
    <dgm:pt modelId="{86201A98-F018-4D80-8005-7469C0DAC0EB}" type="pres">
      <dgm:prSet presAssocID="{714A7DDE-46DA-43EC-95D1-4F874F4F8099}" presName="root" presStyleCnt="0">
        <dgm:presLayoutVars>
          <dgm:dir/>
          <dgm:resizeHandles val="exact"/>
        </dgm:presLayoutVars>
      </dgm:prSet>
      <dgm:spPr/>
      <dgm:t>
        <a:bodyPr/>
        <a:lstStyle/>
        <a:p>
          <a:endParaRPr lang="en-US"/>
        </a:p>
      </dgm:t>
    </dgm:pt>
    <dgm:pt modelId="{E5A4848A-92C6-4CF1-BA5A-BDBA62A7B61E}" type="pres">
      <dgm:prSet presAssocID="{BFF00B4B-EAA4-4734-AB98-F2E7C538E108}" presName="compNode" presStyleCnt="0"/>
      <dgm:spPr/>
    </dgm:pt>
    <dgm:pt modelId="{13AEE1A6-65E6-4981-A7E7-E99D3259A0BE}" type="pres">
      <dgm:prSet presAssocID="{BFF00B4B-EAA4-4734-AB98-F2E7C538E108}" presName="iconBgRect" presStyleLbl="bgShp" presStyleIdx="0" presStyleCnt="5"/>
      <dgm:spPr>
        <a:prstGeom prst="round2DiagRect">
          <a:avLst>
            <a:gd name="adj1" fmla="val 29727"/>
            <a:gd name="adj2" fmla="val 0"/>
          </a:avLst>
        </a:prstGeom>
      </dgm:spPr>
    </dgm:pt>
    <dgm:pt modelId="{F53C729E-14CD-4969-97D2-F3FDE50FA310}" type="pres">
      <dgm:prSet presAssocID="{BFF00B4B-EAA4-4734-AB98-F2E7C538E108}" presName="iconRect" presStyleLbl="node1" presStyleIdx="0" presStyleCnt="5"/>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Open Folder"/>
        </a:ext>
      </dgm:extLst>
    </dgm:pt>
    <dgm:pt modelId="{96FC4276-A86A-4035-A2B4-8229C97E8F86}" type="pres">
      <dgm:prSet presAssocID="{BFF00B4B-EAA4-4734-AB98-F2E7C538E108}" presName="spaceRect" presStyleCnt="0"/>
      <dgm:spPr/>
    </dgm:pt>
    <dgm:pt modelId="{9D26A41C-6BF2-4C29-80EC-92503906B5C2}" type="pres">
      <dgm:prSet presAssocID="{BFF00B4B-EAA4-4734-AB98-F2E7C538E108}" presName="textRect" presStyleLbl="revTx" presStyleIdx="0" presStyleCnt="5">
        <dgm:presLayoutVars>
          <dgm:chMax val="1"/>
          <dgm:chPref val="1"/>
        </dgm:presLayoutVars>
      </dgm:prSet>
      <dgm:spPr/>
      <dgm:t>
        <a:bodyPr/>
        <a:lstStyle/>
        <a:p>
          <a:endParaRPr lang="en-US"/>
        </a:p>
      </dgm:t>
    </dgm:pt>
    <dgm:pt modelId="{F3D765F1-9D76-4241-8560-28FAD24E07A5}" type="pres">
      <dgm:prSet presAssocID="{7E84F8AB-F3B1-4893-A14C-AD7016B7915C}" presName="sibTrans" presStyleCnt="0"/>
      <dgm:spPr/>
    </dgm:pt>
    <dgm:pt modelId="{F0972CAC-6B39-4764-92E7-2DA500EF05C8}" type="pres">
      <dgm:prSet presAssocID="{530AFAE7-086F-42FA-B7EF-6270D45DC6E0}" presName="compNode" presStyleCnt="0"/>
      <dgm:spPr/>
    </dgm:pt>
    <dgm:pt modelId="{3055006C-019F-45C0-A01C-CAA598D81E34}" type="pres">
      <dgm:prSet presAssocID="{530AFAE7-086F-42FA-B7EF-6270D45DC6E0}" presName="iconBgRect" presStyleLbl="bgShp" presStyleIdx="1" presStyleCnt="5"/>
      <dgm:spPr>
        <a:prstGeom prst="round2DiagRect">
          <a:avLst>
            <a:gd name="adj1" fmla="val 29727"/>
            <a:gd name="adj2" fmla="val 0"/>
          </a:avLst>
        </a:prstGeom>
      </dgm:spPr>
    </dgm:pt>
    <dgm:pt modelId="{342F92B1-4FD4-40B3-A200-289A90364667}" type="pres">
      <dgm:prSet presAssocID="{530AFAE7-086F-42FA-B7EF-6270D45DC6E0}" presName="iconRect" presStyleLbl="node1" presStyleIdx="1" presStyleCnt="5"/>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Document"/>
        </a:ext>
      </dgm:extLst>
    </dgm:pt>
    <dgm:pt modelId="{C42E5740-05C1-436D-87A5-CA329DDBC43E}" type="pres">
      <dgm:prSet presAssocID="{530AFAE7-086F-42FA-B7EF-6270D45DC6E0}" presName="spaceRect" presStyleCnt="0"/>
      <dgm:spPr/>
    </dgm:pt>
    <dgm:pt modelId="{51FA379D-3106-4A5C-A2B9-676E58757725}" type="pres">
      <dgm:prSet presAssocID="{530AFAE7-086F-42FA-B7EF-6270D45DC6E0}" presName="textRect" presStyleLbl="revTx" presStyleIdx="1" presStyleCnt="5">
        <dgm:presLayoutVars>
          <dgm:chMax val="1"/>
          <dgm:chPref val="1"/>
        </dgm:presLayoutVars>
      </dgm:prSet>
      <dgm:spPr/>
      <dgm:t>
        <a:bodyPr/>
        <a:lstStyle/>
        <a:p>
          <a:endParaRPr lang="en-US"/>
        </a:p>
      </dgm:t>
    </dgm:pt>
    <dgm:pt modelId="{A1737CA3-26AD-4FAA-A520-4F3B423D1BD4}" type="pres">
      <dgm:prSet presAssocID="{5EB3220E-BBE0-416F-856C-F037CC1E49FB}" presName="sibTrans" presStyleCnt="0"/>
      <dgm:spPr/>
    </dgm:pt>
    <dgm:pt modelId="{89D88F58-A63E-4BC5-B52C-43C5BE93FD66}" type="pres">
      <dgm:prSet presAssocID="{8B24B4FF-7D50-497C-A487-8FBF36C5BCC8}" presName="compNode" presStyleCnt="0"/>
      <dgm:spPr/>
    </dgm:pt>
    <dgm:pt modelId="{9ADF2748-DFD5-4B29-A7C3-44440E652C28}" type="pres">
      <dgm:prSet presAssocID="{8B24B4FF-7D50-497C-A487-8FBF36C5BCC8}" presName="iconBgRect" presStyleLbl="bgShp" presStyleIdx="2" presStyleCnt="5"/>
      <dgm:spPr>
        <a:prstGeom prst="round2DiagRect">
          <a:avLst>
            <a:gd name="adj1" fmla="val 29727"/>
            <a:gd name="adj2" fmla="val 0"/>
          </a:avLst>
        </a:prstGeom>
      </dgm:spPr>
    </dgm:pt>
    <dgm:pt modelId="{7B2C1307-9571-4055-8F5C-520504D976BA}" type="pres">
      <dgm:prSet presAssocID="{8B24B4FF-7D50-497C-A487-8FBF36C5BCC8}" presName="iconRect" presStyleLbl="node1" presStyleIdx="2" presStyleCnt="5"/>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Checkmark"/>
        </a:ext>
      </dgm:extLst>
    </dgm:pt>
    <dgm:pt modelId="{3F2B96B4-E315-4E6D-8544-290548C3CAAB}" type="pres">
      <dgm:prSet presAssocID="{8B24B4FF-7D50-497C-A487-8FBF36C5BCC8}" presName="spaceRect" presStyleCnt="0"/>
      <dgm:spPr/>
    </dgm:pt>
    <dgm:pt modelId="{89866C1B-DCB2-47C8-9631-CE5A980E5728}" type="pres">
      <dgm:prSet presAssocID="{8B24B4FF-7D50-497C-A487-8FBF36C5BCC8}" presName="textRect" presStyleLbl="revTx" presStyleIdx="2" presStyleCnt="5">
        <dgm:presLayoutVars>
          <dgm:chMax val="1"/>
          <dgm:chPref val="1"/>
        </dgm:presLayoutVars>
      </dgm:prSet>
      <dgm:spPr/>
      <dgm:t>
        <a:bodyPr/>
        <a:lstStyle/>
        <a:p>
          <a:endParaRPr lang="en-US"/>
        </a:p>
      </dgm:t>
    </dgm:pt>
    <dgm:pt modelId="{F28D8812-51B2-46E3-A303-46DEBE072BC7}" type="pres">
      <dgm:prSet presAssocID="{D6BC30B5-8A92-4D48-B01C-E94A9CA4D15F}" presName="sibTrans" presStyleCnt="0"/>
      <dgm:spPr/>
    </dgm:pt>
    <dgm:pt modelId="{CF8AB53A-3726-4C33-BA31-F9D548EFC998}" type="pres">
      <dgm:prSet presAssocID="{7A79B213-F01A-4CB7-8AF5-FA0D467409DD}" presName="compNode" presStyleCnt="0"/>
      <dgm:spPr/>
    </dgm:pt>
    <dgm:pt modelId="{8B2D931E-1A38-48C1-895A-2029B1803CFE}" type="pres">
      <dgm:prSet presAssocID="{7A79B213-F01A-4CB7-8AF5-FA0D467409DD}" presName="iconBgRect" presStyleLbl="bgShp" presStyleIdx="3" presStyleCnt="5"/>
      <dgm:spPr>
        <a:prstGeom prst="round2DiagRect">
          <a:avLst>
            <a:gd name="adj1" fmla="val 29727"/>
            <a:gd name="adj2" fmla="val 0"/>
          </a:avLst>
        </a:prstGeom>
      </dgm:spPr>
    </dgm:pt>
    <dgm:pt modelId="{8E3B3DE6-473A-4222-8A3C-D1ED4193772F}" type="pres">
      <dgm:prSet presAssocID="{7A79B213-F01A-4CB7-8AF5-FA0D467409DD}" presName="iconRect" presStyleLbl="node1" presStyleIdx="3" presStyleCnt="5"/>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t>
        <a:bodyPr/>
        <a:lstStyle/>
        <a:p>
          <a:endParaRPr lang="en-US"/>
        </a:p>
      </dgm:t>
      <dgm:extLst>
        <a:ext uri="{E40237B7-FDA0-4F09-8148-C483321AD2D9}">
          <dgm14:cNvPr xmlns:dgm14="http://schemas.microsoft.com/office/drawing/2010/diagram" id="0" name="" descr="Meeting"/>
        </a:ext>
      </dgm:extLst>
    </dgm:pt>
    <dgm:pt modelId="{357F2CCC-D02D-4E5A-AADD-F8A59A712CBD}" type="pres">
      <dgm:prSet presAssocID="{7A79B213-F01A-4CB7-8AF5-FA0D467409DD}" presName="spaceRect" presStyleCnt="0"/>
      <dgm:spPr/>
    </dgm:pt>
    <dgm:pt modelId="{013D986E-0E55-4762-B5E4-2D7049A2BF4A}" type="pres">
      <dgm:prSet presAssocID="{7A79B213-F01A-4CB7-8AF5-FA0D467409DD}" presName="textRect" presStyleLbl="revTx" presStyleIdx="3" presStyleCnt="5">
        <dgm:presLayoutVars>
          <dgm:chMax val="1"/>
          <dgm:chPref val="1"/>
        </dgm:presLayoutVars>
      </dgm:prSet>
      <dgm:spPr/>
      <dgm:t>
        <a:bodyPr/>
        <a:lstStyle/>
        <a:p>
          <a:endParaRPr lang="en-US"/>
        </a:p>
      </dgm:t>
    </dgm:pt>
    <dgm:pt modelId="{EC0E15B4-357F-4A63-B8DF-A9B86D71071A}" type="pres">
      <dgm:prSet presAssocID="{5057ED1F-A643-475B-9A1D-00E8EBE7E615}" presName="sibTrans" presStyleCnt="0"/>
      <dgm:spPr/>
    </dgm:pt>
    <dgm:pt modelId="{303193CE-2F18-47ED-8D78-92EC9F147BE3}" type="pres">
      <dgm:prSet presAssocID="{2ED35B5C-EB3D-4ACD-9966-62C4D62AAA18}" presName="compNode" presStyleCnt="0"/>
      <dgm:spPr/>
    </dgm:pt>
    <dgm:pt modelId="{49865DA7-5BA0-4CD0-B865-789878F6C8A8}" type="pres">
      <dgm:prSet presAssocID="{2ED35B5C-EB3D-4ACD-9966-62C4D62AAA18}" presName="iconBgRect" presStyleLbl="bgShp" presStyleIdx="4" presStyleCnt="5"/>
      <dgm:spPr>
        <a:prstGeom prst="round2DiagRect">
          <a:avLst>
            <a:gd name="adj1" fmla="val 29727"/>
            <a:gd name="adj2" fmla="val 0"/>
          </a:avLst>
        </a:prstGeom>
      </dgm:spPr>
    </dgm:pt>
    <dgm:pt modelId="{1C0357A8-A159-4E99-819B-B9596EF26EAF}" type="pres">
      <dgm:prSet presAssocID="{2ED35B5C-EB3D-4ACD-9966-62C4D62AAA18}" presName="iconRect" presStyleLbl="node1" presStyleIdx="4" presStyleCnt="5"/>
      <dgm:spPr>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a:noFill/>
        </a:ln>
      </dgm:spPr>
      <dgm:t>
        <a:bodyPr/>
        <a:lstStyle/>
        <a:p>
          <a:endParaRPr lang="en-US"/>
        </a:p>
      </dgm:t>
      <dgm:extLst>
        <a:ext uri="{E40237B7-FDA0-4F09-8148-C483321AD2D9}">
          <dgm14:cNvPr xmlns:dgm14="http://schemas.microsoft.com/office/drawing/2010/diagram" id="0" name="" descr="Gavel"/>
        </a:ext>
      </dgm:extLst>
    </dgm:pt>
    <dgm:pt modelId="{0AC72C6C-90E0-49B4-813F-74A98456D286}" type="pres">
      <dgm:prSet presAssocID="{2ED35B5C-EB3D-4ACD-9966-62C4D62AAA18}" presName="spaceRect" presStyleCnt="0"/>
      <dgm:spPr/>
    </dgm:pt>
    <dgm:pt modelId="{33C614E4-DC87-46FF-9B99-F98AF96974C6}" type="pres">
      <dgm:prSet presAssocID="{2ED35B5C-EB3D-4ACD-9966-62C4D62AAA18}" presName="textRect" presStyleLbl="revTx" presStyleIdx="4" presStyleCnt="5">
        <dgm:presLayoutVars>
          <dgm:chMax val="1"/>
          <dgm:chPref val="1"/>
        </dgm:presLayoutVars>
      </dgm:prSet>
      <dgm:spPr/>
      <dgm:t>
        <a:bodyPr/>
        <a:lstStyle/>
        <a:p>
          <a:endParaRPr lang="en-US"/>
        </a:p>
      </dgm:t>
    </dgm:pt>
  </dgm:ptLst>
  <dgm:cxnLst>
    <dgm:cxn modelId="{331385B6-A745-42CC-96D7-94331B53E51F}" srcId="{714A7DDE-46DA-43EC-95D1-4F874F4F8099}" destId="{8B24B4FF-7D50-497C-A487-8FBF36C5BCC8}" srcOrd="2" destOrd="0" parTransId="{DA53ABA1-57B9-4FEF-B65E-C0EAAFC2452C}" sibTransId="{D6BC30B5-8A92-4D48-B01C-E94A9CA4D15F}"/>
    <dgm:cxn modelId="{72554758-0274-4622-A17D-7A8C6E7C8A08}" type="presOf" srcId="{7A79B213-F01A-4CB7-8AF5-FA0D467409DD}" destId="{013D986E-0E55-4762-B5E4-2D7049A2BF4A}" srcOrd="0" destOrd="0" presId="urn:microsoft.com/office/officeart/2018/5/layout/IconLeafLabelList"/>
    <dgm:cxn modelId="{12D48769-C0E5-4FAB-ADA5-D1F849A350A5}" type="presOf" srcId="{530AFAE7-086F-42FA-B7EF-6270D45DC6E0}" destId="{51FA379D-3106-4A5C-A2B9-676E58757725}" srcOrd="0" destOrd="0" presId="urn:microsoft.com/office/officeart/2018/5/layout/IconLeafLabelList"/>
    <dgm:cxn modelId="{FE0A19DA-6BE5-4B7A-B56E-6C47898D4461}" srcId="{714A7DDE-46DA-43EC-95D1-4F874F4F8099}" destId="{2ED35B5C-EB3D-4ACD-9966-62C4D62AAA18}" srcOrd="4" destOrd="0" parTransId="{7287F0D1-B264-4ED5-93CA-1F0501F22AD8}" sibTransId="{15AF9E7D-3A19-4CF5-B5CE-65A8194CB67B}"/>
    <dgm:cxn modelId="{9C288360-619A-4BA7-8B3E-04B8CD22E9C6}" srcId="{714A7DDE-46DA-43EC-95D1-4F874F4F8099}" destId="{7A79B213-F01A-4CB7-8AF5-FA0D467409DD}" srcOrd="3" destOrd="0" parTransId="{C7B84B16-FD5E-4537-964D-0AEEFA5A6137}" sibTransId="{5057ED1F-A643-475B-9A1D-00E8EBE7E615}"/>
    <dgm:cxn modelId="{9D51293E-E7BA-4485-9409-D163ECC8A178}" type="presOf" srcId="{BFF00B4B-EAA4-4734-AB98-F2E7C538E108}" destId="{9D26A41C-6BF2-4C29-80EC-92503906B5C2}" srcOrd="0" destOrd="0" presId="urn:microsoft.com/office/officeart/2018/5/layout/IconLeafLabelList"/>
    <dgm:cxn modelId="{B37C1444-F905-4649-9D2C-463790CB2302}" type="presOf" srcId="{2ED35B5C-EB3D-4ACD-9966-62C4D62AAA18}" destId="{33C614E4-DC87-46FF-9B99-F98AF96974C6}" srcOrd="0" destOrd="0" presId="urn:microsoft.com/office/officeart/2018/5/layout/IconLeafLabelList"/>
    <dgm:cxn modelId="{D6130432-4663-48A2-8AA2-460C7FFE4A82}" type="presOf" srcId="{8B24B4FF-7D50-497C-A487-8FBF36C5BCC8}" destId="{89866C1B-DCB2-47C8-9631-CE5A980E5728}" srcOrd="0" destOrd="0" presId="urn:microsoft.com/office/officeart/2018/5/layout/IconLeafLabelList"/>
    <dgm:cxn modelId="{169C757F-FD02-4566-ABB2-6714162CBB70}" type="presOf" srcId="{714A7DDE-46DA-43EC-95D1-4F874F4F8099}" destId="{86201A98-F018-4D80-8005-7469C0DAC0EB}" srcOrd="0" destOrd="0" presId="urn:microsoft.com/office/officeart/2018/5/layout/IconLeafLabelList"/>
    <dgm:cxn modelId="{342CC117-5D17-4171-821A-DA87689ACCAF}" srcId="{714A7DDE-46DA-43EC-95D1-4F874F4F8099}" destId="{530AFAE7-086F-42FA-B7EF-6270D45DC6E0}" srcOrd="1" destOrd="0" parTransId="{672431F7-2262-4836-9A2A-A4DD98426C3C}" sibTransId="{5EB3220E-BBE0-416F-856C-F037CC1E49FB}"/>
    <dgm:cxn modelId="{CE62FBFC-2D6C-4A95-9487-F814F18B2AD6}" srcId="{714A7DDE-46DA-43EC-95D1-4F874F4F8099}" destId="{BFF00B4B-EAA4-4734-AB98-F2E7C538E108}" srcOrd="0" destOrd="0" parTransId="{E625FDB6-007A-424C-A308-11EBD9E94AA5}" sibTransId="{7E84F8AB-F3B1-4893-A14C-AD7016B7915C}"/>
    <dgm:cxn modelId="{2D1F428E-3B73-41C2-AF9D-6ED86F86D2C0}" type="presParOf" srcId="{86201A98-F018-4D80-8005-7469C0DAC0EB}" destId="{E5A4848A-92C6-4CF1-BA5A-BDBA62A7B61E}" srcOrd="0" destOrd="0" presId="urn:microsoft.com/office/officeart/2018/5/layout/IconLeafLabelList"/>
    <dgm:cxn modelId="{24127894-443E-4A83-8F60-C1F11E3F517D}" type="presParOf" srcId="{E5A4848A-92C6-4CF1-BA5A-BDBA62A7B61E}" destId="{13AEE1A6-65E6-4981-A7E7-E99D3259A0BE}" srcOrd="0" destOrd="0" presId="urn:microsoft.com/office/officeart/2018/5/layout/IconLeafLabelList"/>
    <dgm:cxn modelId="{E3882160-9172-45E3-9D33-F636A26EF64E}" type="presParOf" srcId="{E5A4848A-92C6-4CF1-BA5A-BDBA62A7B61E}" destId="{F53C729E-14CD-4969-97D2-F3FDE50FA310}" srcOrd="1" destOrd="0" presId="urn:microsoft.com/office/officeart/2018/5/layout/IconLeafLabelList"/>
    <dgm:cxn modelId="{A824AA11-ED6C-4F04-9611-BFBC7EEFF798}" type="presParOf" srcId="{E5A4848A-92C6-4CF1-BA5A-BDBA62A7B61E}" destId="{96FC4276-A86A-4035-A2B4-8229C97E8F86}" srcOrd="2" destOrd="0" presId="urn:microsoft.com/office/officeart/2018/5/layout/IconLeafLabelList"/>
    <dgm:cxn modelId="{E04CEE90-F684-46D9-9189-D914D40B1FE5}" type="presParOf" srcId="{E5A4848A-92C6-4CF1-BA5A-BDBA62A7B61E}" destId="{9D26A41C-6BF2-4C29-80EC-92503906B5C2}" srcOrd="3" destOrd="0" presId="urn:microsoft.com/office/officeart/2018/5/layout/IconLeafLabelList"/>
    <dgm:cxn modelId="{ED9C328F-BA29-4DD9-BE38-3C0A67ACD6E5}" type="presParOf" srcId="{86201A98-F018-4D80-8005-7469C0DAC0EB}" destId="{F3D765F1-9D76-4241-8560-28FAD24E07A5}" srcOrd="1" destOrd="0" presId="urn:microsoft.com/office/officeart/2018/5/layout/IconLeafLabelList"/>
    <dgm:cxn modelId="{14C588B2-8AED-4273-BFC3-0430B4436F11}" type="presParOf" srcId="{86201A98-F018-4D80-8005-7469C0DAC0EB}" destId="{F0972CAC-6B39-4764-92E7-2DA500EF05C8}" srcOrd="2" destOrd="0" presId="urn:microsoft.com/office/officeart/2018/5/layout/IconLeafLabelList"/>
    <dgm:cxn modelId="{A8ACE007-3057-44E3-A316-A0A70CDEBB0A}" type="presParOf" srcId="{F0972CAC-6B39-4764-92E7-2DA500EF05C8}" destId="{3055006C-019F-45C0-A01C-CAA598D81E34}" srcOrd="0" destOrd="0" presId="urn:microsoft.com/office/officeart/2018/5/layout/IconLeafLabelList"/>
    <dgm:cxn modelId="{4366AC94-BBB9-4541-A1F7-41D8793BCCDF}" type="presParOf" srcId="{F0972CAC-6B39-4764-92E7-2DA500EF05C8}" destId="{342F92B1-4FD4-40B3-A200-289A90364667}" srcOrd="1" destOrd="0" presId="urn:microsoft.com/office/officeart/2018/5/layout/IconLeafLabelList"/>
    <dgm:cxn modelId="{3B261B53-B045-463B-9811-F611FC8F6B89}" type="presParOf" srcId="{F0972CAC-6B39-4764-92E7-2DA500EF05C8}" destId="{C42E5740-05C1-436D-87A5-CA329DDBC43E}" srcOrd="2" destOrd="0" presId="urn:microsoft.com/office/officeart/2018/5/layout/IconLeafLabelList"/>
    <dgm:cxn modelId="{791C0112-A7E2-4C80-9BE3-4B383D222B74}" type="presParOf" srcId="{F0972CAC-6B39-4764-92E7-2DA500EF05C8}" destId="{51FA379D-3106-4A5C-A2B9-676E58757725}" srcOrd="3" destOrd="0" presId="urn:microsoft.com/office/officeart/2018/5/layout/IconLeafLabelList"/>
    <dgm:cxn modelId="{2B221F83-E43B-4CEB-A37B-6086A218E66D}" type="presParOf" srcId="{86201A98-F018-4D80-8005-7469C0DAC0EB}" destId="{A1737CA3-26AD-4FAA-A520-4F3B423D1BD4}" srcOrd="3" destOrd="0" presId="urn:microsoft.com/office/officeart/2018/5/layout/IconLeafLabelList"/>
    <dgm:cxn modelId="{FB98F629-9E98-41A3-AC2E-53254E3464C3}" type="presParOf" srcId="{86201A98-F018-4D80-8005-7469C0DAC0EB}" destId="{89D88F58-A63E-4BC5-B52C-43C5BE93FD66}" srcOrd="4" destOrd="0" presId="urn:microsoft.com/office/officeart/2018/5/layout/IconLeafLabelList"/>
    <dgm:cxn modelId="{83DBC53A-5DCB-4BE8-895A-AE3121397AFC}" type="presParOf" srcId="{89D88F58-A63E-4BC5-B52C-43C5BE93FD66}" destId="{9ADF2748-DFD5-4B29-A7C3-44440E652C28}" srcOrd="0" destOrd="0" presId="urn:microsoft.com/office/officeart/2018/5/layout/IconLeafLabelList"/>
    <dgm:cxn modelId="{3E186834-0F8D-4167-9E57-04F743152872}" type="presParOf" srcId="{89D88F58-A63E-4BC5-B52C-43C5BE93FD66}" destId="{7B2C1307-9571-4055-8F5C-520504D976BA}" srcOrd="1" destOrd="0" presId="urn:microsoft.com/office/officeart/2018/5/layout/IconLeafLabelList"/>
    <dgm:cxn modelId="{9703BF89-BFE7-407C-A953-1630C0C3BDF3}" type="presParOf" srcId="{89D88F58-A63E-4BC5-B52C-43C5BE93FD66}" destId="{3F2B96B4-E315-4E6D-8544-290548C3CAAB}" srcOrd="2" destOrd="0" presId="urn:microsoft.com/office/officeart/2018/5/layout/IconLeafLabelList"/>
    <dgm:cxn modelId="{E16295C3-FF9C-4C08-9E8C-C91FF5179ABF}" type="presParOf" srcId="{89D88F58-A63E-4BC5-B52C-43C5BE93FD66}" destId="{89866C1B-DCB2-47C8-9631-CE5A980E5728}" srcOrd="3" destOrd="0" presId="urn:microsoft.com/office/officeart/2018/5/layout/IconLeafLabelList"/>
    <dgm:cxn modelId="{91402B89-C1C2-459C-ADAD-2354BD6C2FA0}" type="presParOf" srcId="{86201A98-F018-4D80-8005-7469C0DAC0EB}" destId="{F28D8812-51B2-46E3-A303-46DEBE072BC7}" srcOrd="5" destOrd="0" presId="urn:microsoft.com/office/officeart/2018/5/layout/IconLeafLabelList"/>
    <dgm:cxn modelId="{F756B812-D1E8-4869-893C-3280851CFD41}" type="presParOf" srcId="{86201A98-F018-4D80-8005-7469C0DAC0EB}" destId="{CF8AB53A-3726-4C33-BA31-F9D548EFC998}" srcOrd="6" destOrd="0" presId="urn:microsoft.com/office/officeart/2018/5/layout/IconLeafLabelList"/>
    <dgm:cxn modelId="{68396A91-F98F-477C-B70F-2A3A9DCE34BD}" type="presParOf" srcId="{CF8AB53A-3726-4C33-BA31-F9D548EFC998}" destId="{8B2D931E-1A38-48C1-895A-2029B1803CFE}" srcOrd="0" destOrd="0" presId="urn:microsoft.com/office/officeart/2018/5/layout/IconLeafLabelList"/>
    <dgm:cxn modelId="{4589449C-5101-42C8-A60A-FD195992A09D}" type="presParOf" srcId="{CF8AB53A-3726-4C33-BA31-F9D548EFC998}" destId="{8E3B3DE6-473A-4222-8A3C-D1ED4193772F}" srcOrd="1" destOrd="0" presId="urn:microsoft.com/office/officeart/2018/5/layout/IconLeafLabelList"/>
    <dgm:cxn modelId="{F00C2B97-A26D-4C6C-B41A-4FE90C72B6DC}" type="presParOf" srcId="{CF8AB53A-3726-4C33-BA31-F9D548EFC998}" destId="{357F2CCC-D02D-4E5A-AADD-F8A59A712CBD}" srcOrd="2" destOrd="0" presId="urn:microsoft.com/office/officeart/2018/5/layout/IconLeafLabelList"/>
    <dgm:cxn modelId="{CA182AEE-6209-4278-AD5A-5D67F5E58585}" type="presParOf" srcId="{CF8AB53A-3726-4C33-BA31-F9D548EFC998}" destId="{013D986E-0E55-4762-B5E4-2D7049A2BF4A}" srcOrd="3" destOrd="0" presId="urn:microsoft.com/office/officeart/2018/5/layout/IconLeafLabelList"/>
    <dgm:cxn modelId="{19879216-04F4-4129-AABF-AC250E45A33B}" type="presParOf" srcId="{86201A98-F018-4D80-8005-7469C0DAC0EB}" destId="{EC0E15B4-357F-4A63-B8DF-A9B86D71071A}" srcOrd="7" destOrd="0" presId="urn:microsoft.com/office/officeart/2018/5/layout/IconLeafLabelList"/>
    <dgm:cxn modelId="{24110059-1D9F-49FE-87EC-B238F06DA6E6}" type="presParOf" srcId="{86201A98-F018-4D80-8005-7469C0DAC0EB}" destId="{303193CE-2F18-47ED-8D78-92EC9F147BE3}" srcOrd="8" destOrd="0" presId="urn:microsoft.com/office/officeart/2018/5/layout/IconLeafLabelList"/>
    <dgm:cxn modelId="{37EDC571-804A-4D82-B82A-99029AFA7882}" type="presParOf" srcId="{303193CE-2F18-47ED-8D78-92EC9F147BE3}" destId="{49865DA7-5BA0-4CD0-B865-789878F6C8A8}" srcOrd="0" destOrd="0" presId="urn:microsoft.com/office/officeart/2018/5/layout/IconLeafLabelList"/>
    <dgm:cxn modelId="{F0BF512F-024D-40A9-B737-0AEBB65B66AF}" type="presParOf" srcId="{303193CE-2F18-47ED-8D78-92EC9F147BE3}" destId="{1C0357A8-A159-4E99-819B-B9596EF26EAF}" srcOrd="1" destOrd="0" presId="urn:microsoft.com/office/officeart/2018/5/layout/IconLeafLabelList"/>
    <dgm:cxn modelId="{D7B7BBA0-3736-4E6C-A62D-1270782358B7}" type="presParOf" srcId="{303193CE-2F18-47ED-8D78-92EC9F147BE3}" destId="{0AC72C6C-90E0-49B4-813F-74A98456D286}" srcOrd="2" destOrd="0" presId="urn:microsoft.com/office/officeart/2018/5/layout/IconLeafLabelList"/>
    <dgm:cxn modelId="{212739E7-F13E-49D5-A4AC-548E83FD99EB}" type="presParOf" srcId="{303193CE-2F18-47ED-8D78-92EC9F147BE3}" destId="{33C614E4-DC87-46FF-9B99-F98AF96974C6}"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5C7079F-4B8D-4981-BE2C-1084CD997532}"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59CE90A8-8C8B-4309-8BE9-9F73429781A5}">
      <dgm:prSet/>
      <dgm:spPr/>
      <dgm:t>
        <a:bodyPr/>
        <a:lstStyle/>
        <a:p>
          <a:pPr>
            <a:defRPr cap="all"/>
          </a:pPr>
          <a:r>
            <a:rPr lang="en-US"/>
            <a:t>Informal Resolution</a:t>
          </a:r>
        </a:p>
      </dgm:t>
    </dgm:pt>
    <dgm:pt modelId="{4483163E-89C3-47C6-9F31-73BD309CBECA}" type="parTrans" cxnId="{D0F62DD4-8CE8-4F52-90D1-C0D9D97A6805}">
      <dgm:prSet/>
      <dgm:spPr/>
      <dgm:t>
        <a:bodyPr/>
        <a:lstStyle/>
        <a:p>
          <a:endParaRPr lang="en-US"/>
        </a:p>
      </dgm:t>
    </dgm:pt>
    <dgm:pt modelId="{F5C374F2-32AD-44E2-AED7-D8D8165A2D00}" type="sibTrans" cxnId="{D0F62DD4-8CE8-4F52-90D1-C0D9D97A6805}">
      <dgm:prSet/>
      <dgm:spPr/>
      <dgm:t>
        <a:bodyPr/>
        <a:lstStyle/>
        <a:p>
          <a:endParaRPr lang="en-US"/>
        </a:p>
      </dgm:t>
    </dgm:pt>
    <dgm:pt modelId="{69ECB89C-5243-448B-A8D8-654F713AEC94}">
      <dgm:prSet/>
      <dgm:spPr/>
      <dgm:t>
        <a:bodyPr/>
        <a:lstStyle/>
        <a:p>
          <a:pPr>
            <a:defRPr cap="all"/>
          </a:pPr>
          <a:r>
            <a:rPr lang="en-US"/>
            <a:t>Letter of Reprimand</a:t>
          </a:r>
        </a:p>
      </dgm:t>
    </dgm:pt>
    <dgm:pt modelId="{094C344D-CB21-46FF-BC0C-C79C641949D8}" type="parTrans" cxnId="{30870245-846D-4EA6-BEC6-8C4A5B03CD66}">
      <dgm:prSet/>
      <dgm:spPr/>
      <dgm:t>
        <a:bodyPr/>
        <a:lstStyle/>
        <a:p>
          <a:endParaRPr lang="en-US"/>
        </a:p>
      </dgm:t>
    </dgm:pt>
    <dgm:pt modelId="{D5FA8A00-A1E3-4EC2-915B-272BB7BA53B7}" type="sibTrans" cxnId="{30870245-846D-4EA6-BEC6-8C4A5B03CD66}">
      <dgm:prSet/>
      <dgm:spPr/>
      <dgm:t>
        <a:bodyPr/>
        <a:lstStyle/>
        <a:p>
          <a:endParaRPr lang="en-US"/>
        </a:p>
      </dgm:t>
    </dgm:pt>
    <dgm:pt modelId="{26BC1F06-4648-47EE-931F-5443442AFD7A}">
      <dgm:prSet/>
      <dgm:spPr/>
      <dgm:t>
        <a:bodyPr/>
        <a:lstStyle/>
        <a:p>
          <a:pPr>
            <a:defRPr cap="all"/>
          </a:pPr>
          <a:r>
            <a:rPr lang="en-US"/>
            <a:t>Conduct Review Meeting</a:t>
          </a:r>
        </a:p>
      </dgm:t>
    </dgm:pt>
    <dgm:pt modelId="{3B4F2F58-E8D5-41AB-B4C4-229353E1E8DA}" type="parTrans" cxnId="{710F2BEB-1EE5-4536-BC34-9BC2F96DBFEE}">
      <dgm:prSet/>
      <dgm:spPr/>
      <dgm:t>
        <a:bodyPr/>
        <a:lstStyle/>
        <a:p>
          <a:endParaRPr lang="en-US"/>
        </a:p>
      </dgm:t>
    </dgm:pt>
    <dgm:pt modelId="{713D3AF9-BCF1-40A4-BD21-653287EBBFAF}" type="sibTrans" cxnId="{710F2BEB-1EE5-4536-BC34-9BC2F96DBFEE}">
      <dgm:prSet/>
      <dgm:spPr/>
      <dgm:t>
        <a:bodyPr/>
        <a:lstStyle/>
        <a:p>
          <a:endParaRPr lang="en-US"/>
        </a:p>
      </dgm:t>
    </dgm:pt>
    <dgm:pt modelId="{748A1B46-6724-4694-8A47-21A477837654}">
      <dgm:prSet/>
      <dgm:spPr/>
      <dgm:t>
        <a:bodyPr/>
        <a:lstStyle/>
        <a:p>
          <a:pPr>
            <a:defRPr cap="all"/>
          </a:pPr>
          <a:r>
            <a:rPr lang="en-US"/>
            <a:t>Administrative Hearing</a:t>
          </a:r>
        </a:p>
      </dgm:t>
    </dgm:pt>
    <dgm:pt modelId="{94BC1326-8521-40D4-9DBB-F38849F333AB}" type="parTrans" cxnId="{F2412CC4-85AF-4695-B00E-F84871FD028F}">
      <dgm:prSet/>
      <dgm:spPr/>
      <dgm:t>
        <a:bodyPr/>
        <a:lstStyle/>
        <a:p>
          <a:endParaRPr lang="en-US"/>
        </a:p>
      </dgm:t>
    </dgm:pt>
    <dgm:pt modelId="{D66FD7CE-B5B5-4CC8-8D2C-AC96DE8AEC7E}" type="sibTrans" cxnId="{F2412CC4-85AF-4695-B00E-F84871FD028F}">
      <dgm:prSet/>
      <dgm:spPr/>
      <dgm:t>
        <a:bodyPr/>
        <a:lstStyle/>
        <a:p>
          <a:endParaRPr lang="en-US"/>
        </a:p>
      </dgm:t>
    </dgm:pt>
    <dgm:pt modelId="{A854A9CF-0B2E-4728-A7A4-3B41843E803D}">
      <dgm:prSet/>
      <dgm:spPr/>
      <dgm:t>
        <a:bodyPr/>
        <a:lstStyle/>
        <a:p>
          <a:pPr>
            <a:defRPr cap="all"/>
          </a:pPr>
          <a:r>
            <a:rPr lang="en-US"/>
            <a:t>College Hearing Board Hearing</a:t>
          </a:r>
        </a:p>
      </dgm:t>
    </dgm:pt>
    <dgm:pt modelId="{1C30963A-FFD5-49CC-9C18-DA8A77B50DA8}" type="parTrans" cxnId="{17F7FCAA-6DB9-4040-AE64-EEE3D3E9FDE2}">
      <dgm:prSet/>
      <dgm:spPr/>
      <dgm:t>
        <a:bodyPr/>
        <a:lstStyle/>
        <a:p>
          <a:endParaRPr lang="en-US"/>
        </a:p>
      </dgm:t>
    </dgm:pt>
    <dgm:pt modelId="{0CB679BB-ED5C-48E2-BD44-A882CAFE06CA}" type="sibTrans" cxnId="{17F7FCAA-6DB9-4040-AE64-EEE3D3E9FDE2}">
      <dgm:prSet/>
      <dgm:spPr/>
      <dgm:t>
        <a:bodyPr/>
        <a:lstStyle/>
        <a:p>
          <a:endParaRPr lang="en-US"/>
        </a:p>
      </dgm:t>
    </dgm:pt>
    <dgm:pt modelId="{39972891-9926-4CB2-83A3-D02FFA3BC619}" type="pres">
      <dgm:prSet presAssocID="{25C7079F-4B8D-4981-BE2C-1084CD997532}" presName="root" presStyleCnt="0">
        <dgm:presLayoutVars>
          <dgm:dir/>
          <dgm:resizeHandles val="exact"/>
        </dgm:presLayoutVars>
      </dgm:prSet>
      <dgm:spPr/>
      <dgm:t>
        <a:bodyPr/>
        <a:lstStyle/>
        <a:p>
          <a:endParaRPr lang="en-US"/>
        </a:p>
      </dgm:t>
    </dgm:pt>
    <dgm:pt modelId="{1A43E4ED-886C-4772-9E00-CDE34588BCA5}" type="pres">
      <dgm:prSet presAssocID="{59CE90A8-8C8B-4309-8BE9-9F73429781A5}" presName="compNode" presStyleCnt="0"/>
      <dgm:spPr/>
    </dgm:pt>
    <dgm:pt modelId="{41D8672F-3CF9-4198-B705-9251D8F10DDC}" type="pres">
      <dgm:prSet presAssocID="{59CE90A8-8C8B-4309-8BE9-9F73429781A5}" presName="iconBgRect" presStyleLbl="bgShp" presStyleIdx="0" presStyleCnt="5"/>
      <dgm:spPr>
        <a:prstGeom prst="round2DiagRect">
          <a:avLst>
            <a:gd name="adj1" fmla="val 29727"/>
            <a:gd name="adj2" fmla="val 0"/>
          </a:avLst>
        </a:prstGeom>
      </dgm:spPr>
    </dgm:pt>
    <dgm:pt modelId="{6E74722D-571B-49B6-A39B-5B3F5292B110}" type="pres">
      <dgm:prSet presAssocID="{59CE90A8-8C8B-4309-8BE9-9F73429781A5}" presName="iconRect" presStyleLbl="node1" presStyleIdx="0" presStyleCnt="5"/>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Chat"/>
        </a:ext>
      </dgm:extLst>
    </dgm:pt>
    <dgm:pt modelId="{CFAFC5D1-63E4-4148-AA19-56DDF26D0604}" type="pres">
      <dgm:prSet presAssocID="{59CE90A8-8C8B-4309-8BE9-9F73429781A5}" presName="spaceRect" presStyleCnt="0"/>
      <dgm:spPr/>
    </dgm:pt>
    <dgm:pt modelId="{A7D98E75-5C3F-4FF6-93CF-8FABCDBBEE1B}" type="pres">
      <dgm:prSet presAssocID="{59CE90A8-8C8B-4309-8BE9-9F73429781A5}" presName="textRect" presStyleLbl="revTx" presStyleIdx="0" presStyleCnt="5">
        <dgm:presLayoutVars>
          <dgm:chMax val="1"/>
          <dgm:chPref val="1"/>
        </dgm:presLayoutVars>
      </dgm:prSet>
      <dgm:spPr/>
      <dgm:t>
        <a:bodyPr/>
        <a:lstStyle/>
        <a:p>
          <a:endParaRPr lang="en-US"/>
        </a:p>
      </dgm:t>
    </dgm:pt>
    <dgm:pt modelId="{BD427639-9A64-4B60-9221-818BF7B46566}" type="pres">
      <dgm:prSet presAssocID="{F5C374F2-32AD-44E2-AED7-D8D8165A2D00}" presName="sibTrans" presStyleCnt="0"/>
      <dgm:spPr/>
    </dgm:pt>
    <dgm:pt modelId="{2D1FA3CA-BC3F-4DEE-A8A9-FE164A34E656}" type="pres">
      <dgm:prSet presAssocID="{69ECB89C-5243-448B-A8D8-654F713AEC94}" presName="compNode" presStyleCnt="0"/>
      <dgm:spPr/>
    </dgm:pt>
    <dgm:pt modelId="{8983DE2C-6DFB-4BBC-B957-26E9324C424A}" type="pres">
      <dgm:prSet presAssocID="{69ECB89C-5243-448B-A8D8-654F713AEC94}" presName="iconBgRect" presStyleLbl="bgShp" presStyleIdx="1" presStyleCnt="5"/>
      <dgm:spPr>
        <a:prstGeom prst="round2DiagRect">
          <a:avLst>
            <a:gd name="adj1" fmla="val 29727"/>
            <a:gd name="adj2" fmla="val 0"/>
          </a:avLst>
        </a:prstGeom>
      </dgm:spPr>
    </dgm:pt>
    <dgm:pt modelId="{1F7AF72B-79D1-4ABD-86E6-BDCBD39DFBC4}" type="pres">
      <dgm:prSet presAssocID="{69ECB89C-5243-448B-A8D8-654F713AEC94}" presName="iconRect" presStyleLbl="node1" presStyleIdx="1" presStyleCnt="5"/>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Open envelope"/>
        </a:ext>
      </dgm:extLst>
    </dgm:pt>
    <dgm:pt modelId="{9C397E95-655D-4C84-AD69-85402F09B34B}" type="pres">
      <dgm:prSet presAssocID="{69ECB89C-5243-448B-A8D8-654F713AEC94}" presName="spaceRect" presStyleCnt="0"/>
      <dgm:spPr/>
    </dgm:pt>
    <dgm:pt modelId="{96FB561F-AB78-4582-A494-2A7384A28CA3}" type="pres">
      <dgm:prSet presAssocID="{69ECB89C-5243-448B-A8D8-654F713AEC94}" presName="textRect" presStyleLbl="revTx" presStyleIdx="1" presStyleCnt="5">
        <dgm:presLayoutVars>
          <dgm:chMax val="1"/>
          <dgm:chPref val="1"/>
        </dgm:presLayoutVars>
      </dgm:prSet>
      <dgm:spPr/>
      <dgm:t>
        <a:bodyPr/>
        <a:lstStyle/>
        <a:p>
          <a:endParaRPr lang="en-US"/>
        </a:p>
      </dgm:t>
    </dgm:pt>
    <dgm:pt modelId="{2815BF85-AF5B-40DA-9B43-DDF1DC470CB0}" type="pres">
      <dgm:prSet presAssocID="{D5FA8A00-A1E3-4EC2-915B-272BB7BA53B7}" presName="sibTrans" presStyleCnt="0"/>
      <dgm:spPr/>
    </dgm:pt>
    <dgm:pt modelId="{4AF998BD-7029-451F-AEFD-2F074AB6D87A}" type="pres">
      <dgm:prSet presAssocID="{26BC1F06-4648-47EE-931F-5443442AFD7A}" presName="compNode" presStyleCnt="0"/>
      <dgm:spPr/>
    </dgm:pt>
    <dgm:pt modelId="{23CE0B0E-B0E4-44FD-B5F4-C6112254A30B}" type="pres">
      <dgm:prSet presAssocID="{26BC1F06-4648-47EE-931F-5443442AFD7A}" presName="iconBgRect" presStyleLbl="bgShp" presStyleIdx="2" presStyleCnt="5"/>
      <dgm:spPr>
        <a:prstGeom prst="round2DiagRect">
          <a:avLst>
            <a:gd name="adj1" fmla="val 29727"/>
            <a:gd name="adj2" fmla="val 0"/>
          </a:avLst>
        </a:prstGeom>
      </dgm:spPr>
    </dgm:pt>
    <dgm:pt modelId="{882372CE-CC41-4410-8FB8-B6A75BC6AAF1}" type="pres">
      <dgm:prSet presAssocID="{26BC1F06-4648-47EE-931F-5443442AFD7A}" presName="iconRect" presStyleLbl="node1" presStyleIdx="2" presStyleCnt="5"/>
      <dgm:spPr>
        <a:blipFill>
          <a:blip xmlns:r="http://schemas.openxmlformats.org/officeDocument/2006/relationships" r:embed="rId5">
            <a:extLs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Chat"/>
        </a:ext>
      </dgm:extLst>
    </dgm:pt>
    <dgm:pt modelId="{4CD8506B-9B18-44A7-A9FA-7906ABDC3933}" type="pres">
      <dgm:prSet presAssocID="{26BC1F06-4648-47EE-931F-5443442AFD7A}" presName="spaceRect" presStyleCnt="0"/>
      <dgm:spPr/>
    </dgm:pt>
    <dgm:pt modelId="{8A0BA67F-376B-44AC-94AF-26E693D03A5C}" type="pres">
      <dgm:prSet presAssocID="{26BC1F06-4648-47EE-931F-5443442AFD7A}" presName="textRect" presStyleLbl="revTx" presStyleIdx="2" presStyleCnt="5">
        <dgm:presLayoutVars>
          <dgm:chMax val="1"/>
          <dgm:chPref val="1"/>
        </dgm:presLayoutVars>
      </dgm:prSet>
      <dgm:spPr/>
      <dgm:t>
        <a:bodyPr/>
        <a:lstStyle/>
        <a:p>
          <a:endParaRPr lang="en-US"/>
        </a:p>
      </dgm:t>
    </dgm:pt>
    <dgm:pt modelId="{6233C1E5-7558-4CF6-A41C-6043DD23607B}" type="pres">
      <dgm:prSet presAssocID="{713D3AF9-BCF1-40A4-BD21-653287EBBFAF}" presName="sibTrans" presStyleCnt="0"/>
      <dgm:spPr/>
    </dgm:pt>
    <dgm:pt modelId="{2109B31C-7019-4537-B06D-AA32D65528F9}" type="pres">
      <dgm:prSet presAssocID="{748A1B46-6724-4694-8A47-21A477837654}" presName="compNode" presStyleCnt="0"/>
      <dgm:spPr/>
    </dgm:pt>
    <dgm:pt modelId="{54CAC9CD-39F9-4E4F-A213-0934C5BB397E}" type="pres">
      <dgm:prSet presAssocID="{748A1B46-6724-4694-8A47-21A477837654}" presName="iconBgRect" presStyleLbl="bgShp" presStyleIdx="3" presStyleCnt="5"/>
      <dgm:spPr>
        <a:prstGeom prst="round2DiagRect">
          <a:avLst>
            <a:gd name="adj1" fmla="val 29727"/>
            <a:gd name="adj2" fmla="val 0"/>
          </a:avLst>
        </a:prstGeom>
      </dgm:spPr>
    </dgm:pt>
    <dgm:pt modelId="{8B35D6BC-E717-4C40-8AF2-5BA290956DB9}" type="pres">
      <dgm:prSet presAssocID="{748A1B46-6724-4694-8A47-21A477837654}" presName="iconRect" presStyleLbl="node1" presStyleIdx="3" presStyleCnt="5"/>
      <dgm:spPr>
        <a:blipFill>
          <a:blip xmlns:r="http://schemas.openxmlformats.org/officeDocument/2006/relationships"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a:blipFill>
        <a:ln>
          <a:noFill/>
        </a:ln>
      </dgm:spPr>
      <dgm:t>
        <a:bodyPr/>
        <a:lstStyle/>
        <a:p>
          <a:endParaRPr lang="en-US"/>
        </a:p>
      </dgm:t>
      <dgm:extLst>
        <a:ext uri="{E40237B7-FDA0-4F09-8148-C483321AD2D9}">
          <dgm14:cNvPr xmlns:dgm14="http://schemas.microsoft.com/office/drawing/2010/diagram" id="0" name="" descr="Meeting"/>
        </a:ext>
      </dgm:extLst>
    </dgm:pt>
    <dgm:pt modelId="{6E7B7E7F-85B9-4984-8723-483F56C36AF5}" type="pres">
      <dgm:prSet presAssocID="{748A1B46-6724-4694-8A47-21A477837654}" presName="spaceRect" presStyleCnt="0"/>
      <dgm:spPr/>
    </dgm:pt>
    <dgm:pt modelId="{A9438CDF-A57C-4223-995A-94F664D6CDE5}" type="pres">
      <dgm:prSet presAssocID="{748A1B46-6724-4694-8A47-21A477837654}" presName="textRect" presStyleLbl="revTx" presStyleIdx="3" presStyleCnt="5">
        <dgm:presLayoutVars>
          <dgm:chMax val="1"/>
          <dgm:chPref val="1"/>
        </dgm:presLayoutVars>
      </dgm:prSet>
      <dgm:spPr/>
      <dgm:t>
        <a:bodyPr/>
        <a:lstStyle/>
        <a:p>
          <a:endParaRPr lang="en-US"/>
        </a:p>
      </dgm:t>
    </dgm:pt>
    <dgm:pt modelId="{0D8187BB-3735-48CC-AFA1-DF220FFBF649}" type="pres">
      <dgm:prSet presAssocID="{D66FD7CE-B5B5-4CC8-8D2C-AC96DE8AEC7E}" presName="sibTrans" presStyleCnt="0"/>
      <dgm:spPr/>
    </dgm:pt>
    <dgm:pt modelId="{9AE43B94-F7EE-4B36-A51C-99A61387B3DB}" type="pres">
      <dgm:prSet presAssocID="{A854A9CF-0B2E-4728-A7A4-3B41843E803D}" presName="compNode" presStyleCnt="0"/>
      <dgm:spPr/>
    </dgm:pt>
    <dgm:pt modelId="{449F7D50-8C10-4977-B40C-C9C5F88217EE}" type="pres">
      <dgm:prSet presAssocID="{A854A9CF-0B2E-4728-A7A4-3B41843E803D}" presName="iconBgRect" presStyleLbl="bgShp" presStyleIdx="4" presStyleCnt="5"/>
      <dgm:spPr>
        <a:prstGeom prst="round2DiagRect">
          <a:avLst>
            <a:gd name="adj1" fmla="val 29727"/>
            <a:gd name="adj2" fmla="val 0"/>
          </a:avLst>
        </a:prstGeom>
      </dgm:spPr>
    </dgm:pt>
    <dgm:pt modelId="{47C68C34-DA27-4202-8F3E-59D165545802}" type="pres">
      <dgm:prSet presAssocID="{A854A9CF-0B2E-4728-A7A4-3B41843E803D}" presName="iconRect" presStyleLbl="node1" presStyleIdx="4" presStyleCnt="5"/>
      <dgm:spPr>
        <a:blipFill>
          <a:blip xmlns:r="http://schemas.openxmlformats.org/officeDocument/2006/relationships" r:embed="rId8">
            <a:extLst>
              <a:ext uri="{96DAC541-7B7A-43D3-8B79-37D633B846F1}">
                <asvg:svgBlip xmlns:asvg="http://schemas.microsoft.com/office/drawing/2016/SVG/main" xmlns="" r:embed="rId9"/>
              </a:ext>
            </a:extLst>
          </a:blip>
          <a:stretch>
            <a:fillRect/>
          </a:stretch>
        </a:blipFill>
        <a:ln>
          <a:noFill/>
        </a:ln>
      </dgm:spPr>
      <dgm:extLst>
        <a:ext uri="{E40237B7-FDA0-4F09-8148-C483321AD2D9}">
          <dgm14:cNvPr xmlns:dgm14="http://schemas.microsoft.com/office/drawing/2010/diagram" id="0" name="" descr="Board Of Directors"/>
        </a:ext>
      </dgm:extLst>
    </dgm:pt>
    <dgm:pt modelId="{EE337F01-42F6-411F-88A2-E39209BDEA9E}" type="pres">
      <dgm:prSet presAssocID="{A854A9CF-0B2E-4728-A7A4-3B41843E803D}" presName="spaceRect" presStyleCnt="0"/>
      <dgm:spPr/>
    </dgm:pt>
    <dgm:pt modelId="{98EC6881-284F-4F75-88F4-2376E23BC8FE}" type="pres">
      <dgm:prSet presAssocID="{A854A9CF-0B2E-4728-A7A4-3B41843E803D}" presName="textRect" presStyleLbl="revTx" presStyleIdx="4" presStyleCnt="5">
        <dgm:presLayoutVars>
          <dgm:chMax val="1"/>
          <dgm:chPref val="1"/>
        </dgm:presLayoutVars>
      </dgm:prSet>
      <dgm:spPr/>
      <dgm:t>
        <a:bodyPr/>
        <a:lstStyle/>
        <a:p>
          <a:endParaRPr lang="en-US"/>
        </a:p>
      </dgm:t>
    </dgm:pt>
  </dgm:ptLst>
  <dgm:cxnLst>
    <dgm:cxn modelId="{30870245-846D-4EA6-BEC6-8C4A5B03CD66}" srcId="{25C7079F-4B8D-4981-BE2C-1084CD997532}" destId="{69ECB89C-5243-448B-A8D8-654F713AEC94}" srcOrd="1" destOrd="0" parTransId="{094C344D-CB21-46FF-BC0C-C79C641949D8}" sibTransId="{D5FA8A00-A1E3-4EC2-915B-272BB7BA53B7}"/>
    <dgm:cxn modelId="{17F7FCAA-6DB9-4040-AE64-EEE3D3E9FDE2}" srcId="{25C7079F-4B8D-4981-BE2C-1084CD997532}" destId="{A854A9CF-0B2E-4728-A7A4-3B41843E803D}" srcOrd="4" destOrd="0" parTransId="{1C30963A-FFD5-49CC-9C18-DA8A77B50DA8}" sibTransId="{0CB679BB-ED5C-48E2-BD44-A882CAFE06CA}"/>
    <dgm:cxn modelId="{710F2BEB-1EE5-4536-BC34-9BC2F96DBFEE}" srcId="{25C7079F-4B8D-4981-BE2C-1084CD997532}" destId="{26BC1F06-4648-47EE-931F-5443442AFD7A}" srcOrd="2" destOrd="0" parTransId="{3B4F2F58-E8D5-41AB-B4C4-229353E1E8DA}" sibTransId="{713D3AF9-BCF1-40A4-BD21-653287EBBFAF}"/>
    <dgm:cxn modelId="{3B5208CB-AEF2-41E7-B194-12E7731B12D7}" type="presOf" srcId="{748A1B46-6724-4694-8A47-21A477837654}" destId="{A9438CDF-A57C-4223-995A-94F664D6CDE5}" srcOrd="0" destOrd="0" presId="urn:microsoft.com/office/officeart/2018/5/layout/IconLeafLabelList"/>
    <dgm:cxn modelId="{0397394B-AC43-4D03-8757-5C889EC301B1}" type="presOf" srcId="{A854A9CF-0B2E-4728-A7A4-3B41843E803D}" destId="{98EC6881-284F-4F75-88F4-2376E23BC8FE}" srcOrd="0" destOrd="0" presId="urn:microsoft.com/office/officeart/2018/5/layout/IconLeafLabelList"/>
    <dgm:cxn modelId="{30041A61-C8F9-4633-BD99-EDA6A91E53F2}" type="presOf" srcId="{59CE90A8-8C8B-4309-8BE9-9F73429781A5}" destId="{A7D98E75-5C3F-4FF6-93CF-8FABCDBBEE1B}" srcOrd="0" destOrd="0" presId="urn:microsoft.com/office/officeart/2018/5/layout/IconLeafLabelList"/>
    <dgm:cxn modelId="{67B4A1A0-028D-44D0-B86C-021F1AA60B51}" type="presOf" srcId="{25C7079F-4B8D-4981-BE2C-1084CD997532}" destId="{39972891-9926-4CB2-83A3-D02FFA3BC619}" srcOrd="0" destOrd="0" presId="urn:microsoft.com/office/officeart/2018/5/layout/IconLeafLabelList"/>
    <dgm:cxn modelId="{425382F0-FDEC-494A-BBC2-366CD1E01AE7}" type="presOf" srcId="{26BC1F06-4648-47EE-931F-5443442AFD7A}" destId="{8A0BA67F-376B-44AC-94AF-26E693D03A5C}" srcOrd="0" destOrd="0" presId="urn:microsoft.com/office/officeart/2018/5/layout/IconLeafLabelList"/>
    <dgm:cxn modelId="{D0F62DD4-8CE8-4F52-90D1-C0D9D97A6805}" srcId="{25C7079F-4B8D-4981-BE2C-1084CD997532}" destId="{59CE90A8-8C8B-4309-8BE9-9F73429781A5}" srcOrd="0" destOrd="0" parTransId="{4483163E-89C3-47C6-9F31-73BD309CBECA}" sibTransId="{F5C374F2-32AD-44E2-AED7-D8D8165A2D00}"/>
    <dgm:cxn modelId="{D073E5E1-3F1F-4A0D-8FCC-EFB709AE3BBB}" type="presOf" srcId="{69ECB89C-5243-448B-A8D8-654F713AEC94}" destId="{96FB561F-AB78-4582-A494-2A7384A28CA3}" srcOrd="0" destOrd="0" presId="urn:microsoft.com/office/officeart/2018/5/layout/IconLeafLabelList"/>
    <dgm:cxn modelId="{F2412CC4-85AF-4695-B00E-F84871FD028F}" srcId="{25C7079F-4B8D-4981-BE2C-1084CD997532}" destId="{748A1B46-6724-4694-8A47-21A477837654}" srcOrd="3" destOrd="0" parTransId="{94BC1326-8521-40D4-9DBB-F38849F333AB}" sibTransId="{D66FD7CE-B5B5-4CC8-8D2C-AC96DE8AEC7E}"/>
    <dgm:cxn modelId="{1EDF892D-6FF9-47A5-8BCB-E7A6A10A7C50}" type="presParOf" srcId="{39972891-9926-4CB2-83A3-D02FFA3BC619}" destId="{1A43E4ED-886C-4772-9E00-CDE34588BCA5}" srcOrd="0" destOrd="0" presId="urn:microsoft.com/office/officeart/2018/5/layout/IconLeafLabelList"/>
    <dgm:cxn modelId="{2505662D-4A8F-436E-BD28-7A08967F0BC4}" type="presParOf" srcId="{1A43E4ED-886C-4772-9E00-CDE34588BCA5}" destId="{41D8672F-3CF9-4198-B705-9251D8F10DDC}" srcOrd="0" destOrd="0" presId="urn:microsoft.com/office/officeart/2018/5/layout/IconLeafLabelList"/>
    <dgm:cxn modelId="{174F20EB-E2A7-4F52-855C-E5F36BEE7D40}" type="presParOf" srcId="{1A43E4ED-886C-4772-9E00-CDE34588BCA5}" destId="{6E74722D-571B-49B6-A39B-5B3F5292B110}" srcOrd="1" destOrd="0" presId="urn:microsoft.com/office/officeart/2018/5/layout/IconLeafLabelList"/>
    <dgm:cxn modelId="{273155EC-3BE4-4D2E-96E0-2B897C892A95}" type="presParOf" srcId="{1A43E4ED-886C-4772-9E00-CDE34588BCA5}" destId="{CFAFC5D1-63E4-4148-AA19-56DDF26D0604}" srcOrd="2" destOrd="0" presId="urn:microsoft.com/office/officeart/2018/5/layout/IconLeafLabelList"/>
    <dgm:cxn modelId="{2F713411-5720-46E2-9BF1-A89E15083885}" type="presParOf" srcId="{1A43E4ED-886C-4772-9E00-CDE34588BCA5}" destId="{A7D98E75-5C3F-4FF6-93CF-8FABCDBBEE1B}" srcOrd="3" destOrd="0" presId="urn:microsoft.com/office/officeart/2018/5/layout/IconLeafLabelList"/>
    <dgm:cxn modelId="{270B593C-7429-4006-831D-685489F742BE}" type="presParOf" srcId="{39972891-9926-4CB2-83A3-D02FFA3BC619}" destId="{BD427639-9A64-4B60-9221-818BF7B46566}" srcOrd="1" destOrd="0" presId="urn:microsoft.com/office/officeart/2018/5/layout/IconLeafLabelList"/>
    <dgm:cxn modelId="{75CBA076-40DF-4133-AEA0-51D5D0D1F504}" type="presParOf" srcId="{39972891-9926-4CB2-83A3-D02FFA3BC619}" destId="{2D1FA3CA-BC3F-4DEE-A8A9-FE164A34E656}" srcOrd="2" destOrd="0" presId="urn:microsoft.com/office/officeart/2018/5/layout/IconLeafLabelList"/>
    <dgm:cxn modelId="{C85AD861-7E05-4B69-AF1E-8B17A3BA3595}" type="presParOf" srcId="{2D1FA3CA-BC3F-4DEE-A8A9-FE164A34E656}" destId="{8983DE2C-6DFB-4BBC-B957-26E9324C424A}" srcOrd="0" destOrd="0" presId="urn:microsoft.com/office/officeart/2018/5/layout/IconLeafLabelList"/>
    <dgm:cxn modelId="{4EE37210-B247-4FE7-B919-1600EA56B716}" type="presParOf" srcId="{2D1FA3CA-BC3F-4DEE-A8A9-FE164A34E656}" destId="{1F7AF72B-79D1-4ABD-86E6-BDCBD39DFBC4}" srcOrd="1" destOrd="0" presId="urn:microsoft.com/office/officeart/2018/5/layout/IconLeafLabelList"/>
    <dgm:cxn modelId="{E53A273D-C469-446C-A23A-14A167DC5B9A}" type="presParOf" srcId="{2D1FA3CA-BC3F-4DEE-A8A9-FE164A34E656}" destId="{9C397E95-655D-4C84-AD69-85402F09B34B}" srcOrd="2" destOrd="0" presId="urn:microsoft.com/office/officeart/2018/5/layout/IconLeafLabelList"/>
    <dgm:cxn modelId="{E52F25C5-DFA9-4130-9A68-BB209BDBDD46}" type="presParOf" srcId="{2D1FA3CA-BC3F-4DEE-A8A9-FE164A34E656}" destId="{96FB561F-AB78-4582-A494-2A7384A28CA3}" srcOrd="3" destOrd="0" presId="urn:microsoft.com/office/officeart/2018/5/layout/IconLeafLabelList"/>
    <dgm:cxn modelId="{DB91311C-6F25-485C-BD99-8F15EB377962}" type="presParOf" srcId="{39972891-9926-4CB2-83A3-D02FFA3BC619}" destId="{2815BF85-AF5B-40DA-9B43-DDF1DC470CB0}" srcOrd="3" destOrd="0" presId="urn:microsoft.com/office/officeart/2018/5/layout/IconLeafLabelList"/>
    <dgm:cxn modelId="{68B86DDB-F106-4B3B-86C4-28691AFCDDBB}" type="presParOf" srcId="{39972891-9926-4CB2-83A3-D02FFA3BC619}" destId="{4AF998BD-7029-451F-AEFD-2F074AB6D87A}" srcOrd="4" destOrd="0" presId="urn:microsoft.com/office/officeart/2018/5/layout/IconLeafLabelList"/>
    <dgm:cxn modelId="{690BEAD0-B1A6-4B6F-8DDF-18FA08BF57B3}" type="presParOf" srcId="{4AF998BD-7029-451F-AEFD-2F074AB6D87A}" destId="{23CE0B0E-B0E4-44FD-B5F4-C6112254A30B}" srcOrd="0" destOrd="0" presId="urn:microsoft.com/office/officeart/2018/5/layout/IconLeafLabelList"/>
    <dgm:cxn modelId="{76851D3A-9DF5-48D1-B2A2-412A3E9EFACE}" type="presParOf" srcId="{4AF998BD-7029-451F-AEFD-2F074AB6D87A}" destId="{882372CE-CC41-4410-8FB8-B6A75BC6AAF1}" srcOrd="1" destOrd="0" presId="urn:microsoft.com/office/officeart/2018/5/layout/IconLeafLabelList"/>
    <dgm:cxn modelId="{8243A1EC-AB88-4528-81D1-9031D155FD55}" type="presParOf" srcId="{4AF998BD-7029-451F-AEFD-2F074AB6D87A}" destId="{4CD8506B-9B18-44A7-A9FA-7906ABDC3933}" srcOrd="2" destOrd="0" presId="urn:microsoft.com/office/officeart/2018/5/layout/IconLeafLabelList"/>
    <dgm:cxn modelId="{2507DCFC-D0F4-461B-8F12-AC7977A9913A}" type="presParOf" srcId="{4AF998BD-7029-451F-AEFD-2F074AB6D87A}" destId="{8A0BA67F-376B-44AC-94AF-26E693D03A5C}" srcOrd="3" destOrd="0" presId="urn:microsoft.com/office/officeart/2018/5/layout/IconLeafLabelList"/>
    <dgm:cxn modelId="{9DE4CCA7-4F3D-4083-A7D6-FB30CA11164C}" type="presParOf" srcId="{39972891-9926-4CB2-83A3-D02FFA3BC619}" destId="{6233C1E5-7558-4CF6-A41C-6043DD23607B}" srcOrd="5" destOrd="0" presId="urn:microsoft.com/office/officeart/2018/5/layout/IconLeafLabelList"/>
    <dgm:cxn modelId="{B13B5B64-E5FE-4EDB-9B1F-E786F3F61ADE}" type="presParOf" srcId="{39972891-9926-4CB2-83A3-D02FFA3BC619}" destId="{2109B31C-7019-4537-B06D-AA32D65528F9}" srcOrd="6" destOrd="0" presId="urn:microsoft.com/office/officeart/2018/5/layout/IconLeafLabelList"/>
    <dgm:cxn modelId="{93F768D2-F47D-4813-861D-8F832D2ADCE3}" type="presParOf" srcId="{2109B31C-7019-4537-B06D-AA32D65528F9}" destId="{54CAC9CD-39F9-4E4F-A213-0934C5BB397E}" srcOrd="0" destOrd="0" presId="urn:microsoft.com/office/officeart/2018/5/layout/IconLeafLabelList"/>
    <dgm:cxn modelId="{9424D7DF-6498-4B61-AC63-001409F92A10}" type="presParOf" srcId="{2109B31C-7019-4537-B06D-AA32D65528F9}" destId="{8B35D6BC-E717-4C40-8AF2-5BA290956DB9}" srcOrd="1" destOrd="0" presId="urn:microsoft.com/office/officeart/2018/5/layout/IconLeafLabelList"/>
    <dgm:cxn modelId="{4DF520E8-7AD6-48CC-9A14-0EAC17853521}" type="presParOf" srcId="{2109B31C-7019-4537-B06D-AA32D65528F9}" destId="{6E7B7E7F-85B9-4984-8723-483F56C36AF5}" srcOrd="2" destOrd="0" presId="urn:microsoft.com/office/officeart/2018/5/layout/IconLeafLabelList"/>
    <dgm:cxn modelId="{D96932C8-24FF-4B95-AAB2-97CA8435C9DB}" type="presParOf" srcId="{2109B31C-7019-4537-B06D-AA32D65528F9}" destId="{A9438CDF-A57C-4223-995A-94F664D6CDE5}" srcOrd="3" destOrd="0" presId="urn:microsoft.com/office/officeart/2018/5/layout/IconLeafLabelList"/>
    <dgm:cxn modelId="{00A008EB-B74D-48C9-8310-B56C0AF52D81}" type="presParOf" srcId="{39972891-9926-4CB2-83A3-D02FFA3BC619}" destId="{0D8187BB-3735-48CC-AFA1-DF220FFBF649}" srcOrd="7" destOrd="0" presId="urn:microsoft.com/office/officeart/2018/5/layout/IconLeafLabelList"/>
    <dgm:cxn modelId="{237812B3-111B-45CF-860F-8CC722EB1E0C}" type="presParOf" srcId="{39972891-9926-4CB2-83A3-D02FFA3BC619}" destId="{9AE43B94-F7EE-4B36-A51C-99A61387B3DB}" srcOrd="8" destOrd="0" presId="urn:microsoft.com/office/officeart/2018/5/layout/IconLeafLabelList"/>
    <dgm:cxn modelId="{560ED638-CED3-4DF7-B7F6-89C91F1745C6}" type="presParOf" srcId="{9AE43B94-F7EE-4B36-A51C-99A61387B3DB}" destId="{449F7D50-8C10-4977-B40C-C9C5F88217EE}" srcOrd="0" destOrd="0" presId="urn:microsoft.com/office/officeart/2018/5/layout/IconLeafLabelList"/>
    <dgm:cxn modelId="{C72FB5CB-2167-48D5-BA08-ED7F1777D425}" type="presParOf" srcId="{9AE43B94-F7EE-4B36-A51C-99A61387B3DB}" destId="{47C68C34-DA27-4202-8F3E-59D165545802}" srcOrd="1" destOrd="0" presId="urn:microsoft.com/office/officeart/2018/5/layout/IconLeafLabelList"/>
    <dgm:cxn modelId="{B0754500-2430-4DB5-8A73-F32D1ECC03FF}" type="presParOf" srcId="{9AE43B94-F7EE-4B36-A51C-99A61387B3DB}" destId="{EE337F01-42F6-411F-88A2-E39209BDEA9E}" srcOrd="2" destOrd="0" presId="urn:microsoft.com/office/officeart/2018/5/layout/IconLeafLabelList"/>
    <dgm:cxn modelId="{E7A2F9EB-BADE-4DDD-91FE-6B53D858EFDD}" type="presParOf" srcId="{9AE43B94-F7EE-4B36-A51C-99A61387B3DB}" destId="{98EC6881-284F-4F75-88F4-2376E23BC8FE}"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C3D44D8-C237-4207-B784-D7326445F3D1}" type="doc">
      <dgm:prSet loTypeId="urn:microsoft.com/office/officeart/2005/8/layout/list1" loCatId="list" qsTypeId="urn:microsoft.com/office/officeart/2005/8/quickstyle/simple1" qsCatId="simple" csTypeId="urn:microsoft.com/office/officeart/2005/8/colors/colorful1" csCatId="colorful"/>
      <dgm:spPr/>
      <dgm:t>
        <a:bodyPr/>
        <a:lstStyle/>
        <a:p>
          <a:endParaRPr lang="en-US"/>
        </a:p>
      </dgm:t>
    </dgm:pt>
    <dgm:pt modelId="{F665D1F3-2797-4D73-9C59-6D68BE4547EE}">
      <dgm:prSet/>
      <dgm:spPr/>
      <dgm:t>
        <a:bodyPr/>
        <a:lstStyle/>
        <a:p>
          <a:pPr rtl="0"/>
          <a:r>
            <a:rPr lang="en-US" dirty="0">
              <a:latin typeface="Corbel" panose="020B0503020204020204"/>
            </a:rPr>
            <a:t>1. Notice</a:t>
          </a:r>
          <a:endParaRPr lang="en-US" dirty="0"/>
        </a:p>
      </dgm:t>
    </dgm:pt>
    <dgm:pt modelId="{CEBB7185-6708-44C5-AD9A-AB6A3AB9CC51}" type="parTrans" cxnId="{A953570C-C32C-4A29-AD62-C0991DB68A75}">
      <dgm:prSet/>
      <dgm:spPr/>
      <dgm:t>
        <a:bodyPr/>
        <a:lstStyle/>
        <a:p>
          <a:endParaRPr lang="en-US"/>
        </a:p>
      </dgm:t>
    </dgm:pt>
    <dgm:pt modelId="{B50515A0-CFA6-4D0E-93BA-B8BB72E9DEDC}" type="sibTrans" cxnId="{A953570C-C32C-4A29-AD62-C0991DB68A75}">
      <dgm:prSet/>
      <dgm:spPr/>
      <dgm:t>
        <a:bodyPr/>
        <a:lstStyle/>
        <a:p>
          <a:endParaRPr lang="en-US"/>
        </a:p>
      </dgm:t>
    </dgm:pt>
    <dgm:pt modelId="{1D8A40E2-79A8-47A6-A1BF-849F92BB78E9}">
      <dgm:prSet/>
      <dgm:spPr/>
      <dgm:t>
        <a:bodyPr/>
        <a:lstStyle/>
        <a:p>
          <a:pPr rtl="0"/>
          <a:r>
            <a:rPr lang="en-US" dirty="0">
              <a:latin typeface="Corbel" panose="020B0503020204020204"/>
            </a:rPr>
            <a:t>2. </a:t>
          </a:r>
          <a:r>
            <a:rPr lang="en-US" dirty="0"/>
            <a:t>Attendance</a:t>
          </a:r>
        </a:p>
      </dgm:t>
    </dgm:pt>
    <dgm:pt modelId="{BE8A0012-A1C6-4196-8226-801151FA887D}" type="parTrans" cxnId="{0CECCE36-4A09-4718-B989-FAEE55F909E3}">
      <dgm:prSet/>
      <dgm:spPr/>
      <dgm:t>
        <a:bodyPr/>
        <a:lstStyle/>
        <a:p>
          <a:endParaRPr lang="en-US"/>
        </a:p>
      </dgm:t>
    </dgm:pt>
    <dgm:pt modelId="{B27ADFF0-6E1A-4BD7-8B7F-EA69CB227FC6}" type="sibTrans" cxnId="{0CECCE36-4A09-4718-B989-FAEE55F909E3}">
      <dgm:prSet/>
      <dgm:spPr/>
      <dgm:t>
        <a:bodyPr/>
        <a:lstStyle/>
        <a:p>
          <a:endParaRPr lang="en-US"/>
        </a:p>
      </dgm:t>
    </dgm:pt>
    <dgm:pt modelId="{C9AFA3EB-69EF-4071-AC8E-73A885BEAFE1}">
      <dgm:prSet/>
      <dgm:spPr/>
      <dgm:t>
        <a:bodyPr/>
        <a:lstStyle/>
        <a:p>
          <a:pPr rtl="0"/>
          <a:r>
            <a:rPr lang="en-US" dirty="0">
              <a:latin typeface="Corbel" panose="020B0503020204020204"/>
            </a:rPr>
            <a:t>3. Meeting</a:t>
          </a:r>
          <a:r>
            <a:rPr lang="en-US" dirty="0"/>
            <a:t>/Hearing</a:t>
          </a:r>
        </a:p>
      </dgm:t>
    </dgm:pt>
    <dgm:pt modelId="{4EF67903-A958-4303-BAD2-437CBC60CE4F}" type="parTrans" cxnId="{350A03B1-5804-4D49-A82F-1042561A4F96}">
      <dgm:prSet/>
      <dgm:spPr/>
      <dgm:t>
        <a:bodyPr/>
        <a:lstStyle/>
        <a:p>
          <a:endParaRPr lang="en-US"/>
        </a:p>
      </dgm:t>
    </dgm:pt>
    <dgm:pt modelId="{0CAEB85E-0D55-43C8-94CC-966E27351E7F}" type="sibTrans" cxnId="{350A03B1-5804-4D49-A82F-1042561A4F96}">
      <dgm:prSet/>
      <dgm:spPr/>
      <dgm:t>
        <a:bodyPr/>
        <a:lstStyle/>
        <a:p>
          <a:endParaRPr lang="en-US"/>
        </a:p>
      </dgm:t>
    </dgm:pt>
    <dgm:pt modelId="{EE02939C-E336-43E3-832D-A6B65F3283FB}">
      <dgm:prSet/>
      <dgm:spPr/>
      <dgm:t>
        <a:bodyPr/>
        <a:lstStyle/>
        <a:p>
          <a:pPr rtl="0"/>
          <a:r>
            <a:rPr lang="en-US" dirty="0">
              <a:latin typeface="Corbel" panose="020B0503020204020204"/>
            </a:rPr>
            <a:t>4. Finding</a:t>
          </a:r>
          <a:r>
            <a:rPr lang="en-US" dirty="0"/>
            <a:t> and Outcome</a:t>
          </a:r>
        </a:p>
      </dgm:t>
    </dgm:pt>
    <dgm:pt modelId="{68C77137-1E46-4D9C-A634-96EA9AD3268C}" type="parTrans" cxnId="{C7F0CC9F-9ABF-43F7-9784-FE8C3ADABEF9}">
      <dgm:prSet/>
      <dgm:spPr/>
      <dgm:t>
        <a:bodyPr/>
        <a:lstStyle/>
        <a:p>
          <a:endParaRPr lang="en-US"/>
        </a:p>
      </dgm:t>
    </dgm:pt>
    <dgm:pt modelId="{9F72FD97-5461-4C4A-A18D-AB82E5E6EC6E}" type="sibTrans" cxnId="{C7F0CC9F-9ABF-43F7-9784-FE8C3ADABEF9}">
      <dgm:prSet/>
      <dgm:spPr/>
      <dgm:t>
        <a:bodyPr/>
        <a:lstStyle/>
        <a:p>
          <a:endParaRPr lang="en-US"/>
        </a:p>
      </dgm:t>
    </dgm:pt>
    <dgm:pt modelId="{DC9EDB6D-E6A8-4C3C-B725-B34D72BA7113}">
      <dgm:prSet/>
      <dgm:spPr/>
      <dgm:t>
        <a:bodyPr/>
        <a:lstStyle/>
        <a:p>
          <a:pPr rtl="0"/>
          <a:r>
            <a:rPr lang="en-US" dirty="0">
              <a:latin typeface="Corbel" panose="020B0503020204020204"/>
            </a:rPr>
            <a:t>5. Notice</a:t>
          </a:r>
          <a:r>
            <a:rPr lang="en-US" dirty="0"/>
            <a:t> of Outcome</a:t>
          </a:r>
        </a:p>
      </dgm:t>
    </dgm:pt>
    <dgm:pt modelId="{7E04A1D4-70E9-4A41-BAF1-C767438B841B}" type="parTrans" cxnId="{6F25E9ED-B852-4F12-B988-38D3A523594B}">
      <dgm:prSet/>
      <dgm:spPr/>
      <dgm:t>
        <a:bodyPr/>
        <a:lstStyle/>
        <a:p>
          <a:endParaRPr lang="en-US"/>
        </a:p>
      </dgm:t>
    </dgm:pt>
    <dgm:pt modelId="{B5731EBD-F1BA-49EE-AEA0-33DFD8F12899}" type="sibTrans" cxnId="{6F25E9ED-B852-4F12-B988-38D3A523594B}">
      <dgm:prSet/>
      <dgm:spPr/>
      <dgm:t>
        <a:bodyPr/>
        <a:lstStyle/>
        <a:p>
          <a:endParaRPr lang="en-US"/>
        </a:p>
      </dgm:t>
    </dgm:pt>
    <dgm:pt modelId="{3124D3B4-9CC2-4FED-AA17-6F56F38A46F8}">
      <dgm:prSet/>
      <dgm:spPr/>
      <dgm:t>
        <a:bodyPr/>
        <a:lstStyle/>
        <a:p>
          <a:pPr rtl="0"/>
          <a:r>
            <a:rPr lang="en-US" dirty="0">
              <a:latin typeface="Corbel" panose="020B0503020204020204"/>
            </a:rPr>
            <a:t>6. Appeal</a:t>
          </a:r>
          <a:endParaRPr lang="en-US" dirty="0"/>
        </a:p>
      </dgm:t>
    </dgm:pt>
    <dgm:pt modelId="{43FA8287-E4B8-4BAD-AD90-CBF464ECBDF4}" type="parTrans" cxnId="{C149CD92-05EE-482F-A8F2-171A01CF89DF}">
      <dgm:prSet/>
      <dgm:spPr/>
      <dgm:t>
        <a:bodyPr/>
        <a:lstStyle/>
        <a:p>
          <a:endParaRPr lang="en-US"/>
        </a:p>
      </dgm:t>
    </dgm:pt>
    <dgm:pt modelId="{EF708921-2D85-4783-8460-0487BCDCCCBA}" type="sibTrans" cxnId="{C149CD92-05EE-482F-A8F2-171A01CF89DF}">
      <dgm:prSet/>
      <dgm:spPr/>
      <dgm:t>
        <a:bodyPr/>
        <a:lstStyle/>
        <a:p>
          <a:endParaRPr lang="en-US"/>
        </a:p>
      </dgm:t>
    </dgm:pt>
    <dgm:pt modelId="{9BF3F216-C227-42A2-A172-0B0CB19BA6B7}" type="pres">
      <dgm:prSet presAssocID="{8C3D44D8-C237-4207-B784-D7326445F3D1}" presName="linear" presStyleCnt="0">
        <dgm:presLayoutVars>
          <dgm:dir/>
          <dgm:animLvl val="lvl"/>
          <dgm:resizeHandles val="exact"/>
        </dgm:presLayoutVars>
      </dgm:prSet>
      <dgm:spPr/>
      <dgm:t>
        <a:bodyPr/>
        <a:lstStyle/>
        <a:p>
          <a:endParaRPr lang="en-US"/>
        </a:p>
      </dgm:t>
    </dgm:pt>
    <dgm:pt modelId="{D7B17EEC-46D8-48A5-9535-6EBDF5011019}" type="pres">
      <dgm:prSet presAssocID="{F665D1F3-2797-4D73-9C59-6D68BE4547EE}" presName="parentLin" presStyleCnt="0"/>
      <dgm:spPr/>
    </dgm:pt>
    <dgm:pt modelId="{07DBED65-194F-44F4-8891-574646C1CDB8}" type="pres">
      <dgm:prSet presAssocID="{F665D1F3-2797-4D73-9C59-6D68BE4547EE}" presName="parentLeftMargin" presStyleLbl="node1" presStyleIdx="0" presStyleCnt="6"/>
      <dgm:spPr/>
      <dgm:t>
        <a:bodyPr/>
        <a:lstStyle/>
        <a:p>
          <a:endParaRPr lang="en-US"/>
        </a:p>
      </dgm:t>
    </dgm:pt>
    <dgm:pt modelId="{8CDFDBDB-E031-49EA-9654-5B7082E9E2BA}" type="pres">
      <dgm:prSet presAssocID="{F665D1F3-2797-4D73-9C59-6D68BE4547EE}" presName="parentText" presStyleLbl="node1" presStyleIdx="0" presStyleCnt="6">
        <dgm:presLayoutVars>
          <dgm:chMax val="0"/>
          <dgm:bulletEnabled val="1"/>
        </dgm:presLayoutVars>
      </dgm:prSet>
      <dgm:spPr/>
      <dgm:t>
        <a:bodyPr/>
        <a:lstStyle/>
        <a:p>
          <a:endParaRPr lang="en-US"/>
        </a:p>
      </dgm:t>
    </dgm:pt>
    <dgm:pt modelId="{1D1D425A-C1C8-456D-A492-EBE7F228261B}" type="pres">
      <dgm:prSet presAssocID="{F665D1F3-2797-4D73-9C59-6D68BE4547EE}" presName="negativeSpace" presStyleCnt="0"/>
      <dgm:spPr/>
    </dgm:pt>
    <dgm:pt modelId="{8B465AD6-AD09-49C2-90AF-073A3A375C30}" type="pres">
      <dgm:prSet presAssocID="{F665D1F3-2797-4D73-9C59-6D68BE4547EE}" presName="childText" presStyleLbl="conFgAcc1" presStyleIdx="0" presStyleCnt="6">
        <dgm:presLayoutVars>
          <dgm:bulletEnabled val="1"/>
        </dgm:presLayoutVars>
      </dgm:prSet>
      <dgm:spPr/>
    </dgm:pt>
    <dgm:pt modelId="{C7D1C9D4-5B9C-482D-A3F4-A5522E04D1B8}" type="pres">
      <dgm:prSet presAssocID="{B50515A0-CFA6-4D0E-93BA-B8BB72E9DEDC}" presName="spaceBetweenRectangles" presStyleCnt="0"/>
      <dgm:spPr/>
    </dgm:pt>
    <dgm:pt modelId="{13893F16-B9BE-4B0B-8365-FC0BF6C749E4}" type="pres">
      <dgm:prSet presAssocID="{1D8A40E2-79A8-47A6-A1BF-849F92BB78E9}" presName="parentLin" presStyleCnt="0"/>
      <dgm:spPr/>
    </dgm:pt>
    <dgm:pt modelId="{7B0F66AB-F426-4938-BC79-2A01E8C89F42}" type="pres">
      <dgm:prSet presAssocID="{1D8A40E2-79A8-47A6-A1BF-849F92BB78E9}" presName="parentLeftMargin" presStyleLbl="node1" presStyleIdx="0" presStyleCnt="6"/>
      <dgm:spPr/>
      <dgm:t>
        <a:bodyPr/>
        <a:lstStyle/>
        <a:p>
          <a:endParaRPr lang="en-US"/>
        </a:p>
      </dgm:t>
    </dgm:pt>
    <dgm:pt modelId="{9C463157-873F-4026-A3A0-91F58D32D51B}" type="pres">
      <dgm:prSet presAssocID="{1D8A40E2-79A8-47A6-A1BF-849F92BB78E9}" presName="parentText" presStyleLbl="node1" presStyleIdx="1" presStyleCnt="6">
        <dgm:presLayoutVars>
          <dgm:chMax val="0"/>
          <dgm:bulletEnabled val="1"/>
        </dgm:presLayoutVars>
      </dgm:prSet>
      <dgm:spPr/>
      <dgm:t>
        <a:bodyPr/>
        <a:lstStyle/>
        <a:p>
          <a:endParaRPr lang="en-US"/>
        </a:p>
      </dgm:t>
    </dgm:pt>
    <dgm:pt modelId="{59C896CF-1451-49A3-BC4A-02E9951ED26E}" type="pres">
      <dgm:prSet presAssocID="{1D8A40E2-79A8-47A6-A1BF-849F92BB78E9}" presName="negativeSpace" presStyleCnt="0"/>
      <dgm:spPr/>
    </dgm:pt>
    <dgm:pt modelId="{58691076-BAAB-4370-A8A1-B840F22FCCDB}" type="pres">
      <dgm:prSet presAssocID="{1D8A40E2-79A8-47A6-A1BF-849F92BB78E9}" presName="childText" presStyleLbl="conFgAcc1" presStyleIdx="1" presStyleCnt="6">
        <dgm:presLayoutVars>
          <dgm:bulletEnabled val="1"/>
        </dgm:presLayoutVars>
      </dgm:prSet>
      <dgm:spPr/>
    </dgm:pt>
    <dgm:pt modelId="{27F37C3A-F3DA-4F3E-8458-F5FA92AAA602}" type="pres">
      <dgm:prSet presAssocID="{B27ADFF0-6E1A-4BD7-8B7F-EA69CB227FC6}" presName="spaceBetweenRectangles" presStyleCnt="0"/>
      <dgm:spPr/>
    </dgm:pt>
    <dgm:pt modelId="{549AAB12-228F-4E4E-8400-318E0E1B7D61}" type="pres">
      <dgm:prSet presAssocID="{C9AFA3EB-69EF-4071-AC8E-73A885BEAFE1}" presName="parentLin" presStyleCnt="0"/>
      <dgm:spPr/>
    </dgm:pt>
    <dgm:pt modelId="{F2C2BFF8-5A05-42E5-AC63-146D31886BB3}" type="pres">
      <dgm:prSet presAssocID="{C9AFA3EB-69EF-4071-AC8E-73A885BEAFE1}" presName="parentLeftMargin" presStyleLbl="node1" presStyleIdx="1" presStyleCnt="6"/>
      <dgm:spPr/>
      <dgm:t>
        <a:bodyPr/>
        <a:lstStyle/>
        <a:p>
          <a:endParaRPr lang="en-US"/>
        </a:p>
      </dgm:t>
    </dgm:pt>
    <dgm:pt modelId="{9DF63510-6455-497D-A611-226703191FEF}" type="pres">
      <dgm:prSet presAssocID="{C9AFA3EB-69EF-4071-AC8E-73A885BEAFE1}" presName="parentText" presStyleLbl="node1" presStyleIdx="2" presStyleCnt="6">
        <dgm:presLayoutVars>
          <dgm:chMax val="0"/>
          <dgm:bulletEnabled val="1"/>
        </dgm:presLayoutVars>
      </dgm:prSet>
      <dgm:spPr/>
      <dgm:t>
        <a:bodyPr/>
        <a:lstStyle/>
        <a:p>
          <a:endParaRPr lang="en-US"/>
        </a:p>
      </dgm:t>
    </dgm:pt>
    <dgm:pt modelId="{92515632-9CE8-4DE9-AD80-4AC2416C29C2}" type="pres">
      <dgm:prSet presAssocID="{C9AFA3EB-69EF-4071-AC8E-73A885BEAFE1}" presName="negativeSpace" presStyleCnt="0"/>
      <dgm:spPr/>
    </dgm:pt>
    <dgm:pt modelId="{F581B462-00A2-4F17-A67D-3D76D58A4620}" type="pres">
      <dgm:prSet presAssocID="{C9AFA3EB-69EF-4071-AC8E-73A885BEAFE1}" presName="childText" presStyleLbl="conFgAcc1" presStyleIdx="2" presStyleCnt="6">
        <dgm:presLayoutVars>
          <dgm:bulletEnabled val="1"/>
        </dgm:presLayoutVars>
      </dgm:prSet>
      <dgm:spPr/>
    </dgm:pt>
    <dgm:pt modelId="{9C826C96-A582-417D-B0B6-7A3E2D3214BE}" type="pres">
      <dgm:prSet presAssocID="{0CAEB85E-0D55-43C8-94CC-966E27351E7F}" presName="spaceBetweenRectangles" presStyleCnt="0"/>
      <dgm:spPr/>
    </dgm:pt>
    <dgm:pt modelId="{A9FE74C1-132B-46D8-8E4E-86B3C1F10EBA}" type="pres">
      <dgm:prSet presAssocID="{EE02939C-E336-43E3-832D-A6B65F3283FB}" presName="parentLin" presStyleCnt="0"/>
      <dgm:spPr/>
    </dgm:pt>
    <dgm:pt modelId="{FA58216A-05CD-46BC-8887-0F6F4B1129F9}" type="pres">
      <dgm:prSet presAssocID="{EE02939C-E336-43E3-832D-A6B65F3283FB}" presName="parentLeftMargin" presStyleLbl="node1" presStyleIdx="2" presStyleCnt="6"/>
      <dgm:spPr/>
      <dgm:t>
        <a:bodyPr/>
        <a:lstStyle/>
        <a:p>
          <a:endParaRPr lang="en-US"/>
        </a:p>
      </dgm:t>
    </dgm:pt>
    <dgm:pt modelId="{0FD86D9A-5556-473F-9D39-BC6722D36A26}" type="pres">
      <dgm:prSet presAssocID="{EE02939C-E336-43E3-832D-A6B65F3283FB}" presName="parentText" presStyleLbl="node1" presStyleIdx="3" presStyleCnt="6">
        <dgm:presLayoutVars>
          <dgm:chMax val="0"/>
          <dgm:bulletEnabled val="1"/>
        </dgm:presLayoutVars>
      </dgm:prSet>
      <dgm:spPr/>
      <dgm:t>
        <a:bodyPr/>
        <a:lstStyle/>
        <a:p>
          <a:endParaRPr lang="en-US"/>
        </a:p>
      </dgm:t>
    </dgm:pt>
    <dgm:pt modelId="{EC68E39C-0CC8-488A-A0B0-E89459E8932F}" type="pres">
      <dgm:prSet presAssocID="{EE02939C-E336-43E3-832D-A6B65F3283FB}" presName="negativeSpace" presStyleCnt="0"/>
      <dgm:spPr/>
    </dgm:pt>
    <dgm:pt modelId="{BEA63877-BAEB-464E-885A-A62878B3BCE2}" type="pres">
      <dgm:prSet presAssocID="{EE02939C-E336-43E3-832D-A6B65F3283FB}" presName="childText" presStyleLbl="conFgAcc1" presStyleIdx="3" presStyleCnt="6">
        <dgm:presLayoutVars>
          <dgm:bulletEnabled val="1"/>
        </dgm:presLayoutVars>
      </dgm:prSet>
      <dgm:spPr/>
    </dgm:pt>
    <dgm:pt modelId="{947DBAA6-25B0-4C0D-B7F3-7EAE81071E0E}" type="pres">
      <dgm:prSet presAssocID="{9F72FD97-5461-4C4A-A18D-AB82E5E6EC6E}" presName="spaceBetweenRectangles" presStyleCnt="0"/>
      <dgm:spPr/>
    </dgm:pt>
    <dgm:pt modelId="{A4C08B9D-67A7-4553-AA11-3EF808E3F22B}" type="pres">
      <dgm:prSet presAssocID="{DC9EDB6D-E6A8-4C3C-B725-B34D72BA7113}" presName="parentLin" presStyleCnt="0"/>
      <dgm:spPr/>
    </dgm:pt>
    <dgm:pt modelId="{14443C97-2999-4716-94D1-285B957693B9}" type="pres">
      <dgm:prSet presAssocID="{DC9EDB6D-E6A8-4C3C-B725-B34D72BA7113}" presName="parentLeftMargin" presStyleLbl="node1" presStyleIdx="3" presStyleCnt="6"/>
      <dgm:spPr/>
      <dgm:t>
        <a:bodyPr/>
        <a:lstStyle/>
        <a:p>
          <a:endParaRPr lang="en-US"/>
        </a:p>
      </dgm:t>
    </dgm:pt>
    <dgm:pt modelId="{35207BCC-6014-439E-A8F4-08AC2374A795}" type="pres">
      <dgm:prSet presAssocID="{DC9EDB6D-E6A8-4C3C-B725-B34D72BA7113}" presName="parentText" presStyleLbl="node1" presStyleIdx="4" presStyleCnt="6">
        <dgm:presLayoutVars>
          <dgm:chMax val="0"/>
          <dgm:bulletEnabled val="1"/>
        </dgm:presLayoutVars>
      </dgm:prSet>
      <dgm:spPr/>
      <dgm:t>
        <a:bodyPr/>
        <a:lstStyle/>
        <a:p>
          <a:endParaRPr lang="en-US"/>
        </a:p>
      </dgm:t>
    </dgm:pt>
    <dgm:pt modelId="{C595F1EF-CE53-42A8-B9D4-9FA5396147E1}" type="pres">
      <dgm:prSet presAssocID="{DC9EDB6D-E6A8-4C3C-B725-B34D72BA7113}" presName="negativeSpace" presStyleCnt="0"/>
      <dgm:spPr/>
    </dgm:pt>
    <dgm:pt modelId="{A3B2A276-212A-4DB4-8AEA-70A4324F1CB4}" type="pres">
      <dgm:prSet presAssocID="{DC9EDB6D-E6A8-4C3C-B725-B34D72BA7113}" presName="childText" presStyleLbl="conFgAcc1" presStyleIdx="4" presStyleCnt="6">
        <dgm:presLayoutVars>
          <dgm:bulletEnabled val="1"/>
        </dgm:presLayoutVars>
      </dgm:prSet>
      <dgm:spPr/>
    </dgm:pt>
    <dgm:pt modelId="{1C3B0552-2B39-4ADD-AB81-1BC915EE0082}" type="pres">
      <dgm:prSet presAssocID="{B5731EBD-F1BA-49EE-AEA0-33DFD8F12899}" presName="spaceBetweenRectangles" presStyleCnt="0"/>
      <dgm:spPr/>
    </dgm:pt>
    <dgm:pt modelId="{66A2F54C-B391-43D0-895E-EB76302652FA}" type="pres">
      <dgm:prSet presAssocID="{3124D3B4-9CC2-4FED-AA17-6F56F38A46F8}" presName="parentLin" presStyleCnt="0"/>
      <dgm:spPr/>
    </dgm:pt>
    <dgm:pt modelId="{279C96C2-C4CA-4F69-A6CA-79108B910F18}" type="pres">
      <dgm:prSet presAssocID="{3124D3B4-9CC2-4FED-AA17-6F56F38A46F8}" presName="parentLeftMargin" presStyleLbl="node1" presStyleIdx="4" presStyleCnt="6"/>
      <dgm:spPr/>
      <dgm:t>
        <a:bodyPr/>
        <a:lstStyle/>
        <a:p>
          <a:endParaRPr lang="en-US"/>
        </a:p>
      </dgm:t>
    </dgm:pt>
    <dgm:pt modelId="{DE57833A-CD76-4366-88F2-74FF808B8517}" type="pres">
      <dgm:prSet presAssocID="{3124D3B4-9CC2-4FED-AA17-6F56F38A46F8}" presName="parentText" presStyleLbl="node1" presStyleIdx="5" presStyleCnt="6">
        <dgm:presLayoutVars>
          <dgm:chMax val="0"/>
          <dgm:bulletEnabled val="1"/>
        </dgm:presLayoutVars>
      </dgm:prSet>
      <dgm:spPr/>
      <dgm:t>
        <a:bodyPr/>
        <a:lstStyle/>
        <a:p>
          <a:endParaRPr lang="en-US"/>
        </a:p>
      </dgm:t>
    </dgm:pt>
    <dgm:pt modelId="{920A9C2B-D6CA-429F-A592-C129C5127A16}" type="pres">
      <dgm:prSet presAssocID="{3124D3B4-9CC2-4FED-AA17-6F56F38A46F8}" presName="negativeSpace" presStyleCnt="0"/>
      <dgm:spPr/>
    </dgm:pt>
    <dgm:pt modelId="{54DAE7EE-30E8-439B-AC58-8AB584FA40B2}" type="pres">
      <dgm:prSet presAssocID="{3124D3B4-9CC2-4FED-AA17-6F56F38A46F8}" presName="childText" presStyleLbl="conFgAcc1" presStyleIdx="5" presStyleCnt="6">
        <dgm:presLayoutVars>
          <dgm:bulletEnabled val="1"/>
        </dgm:presLayoutVars>
      </dgm:prSet>
      <dgm:spPr/>
    </dgm:pt>
  </dgm:ptLst>
  <dgm:cxnLst>
    <dgm:cxn modelId="{19F6FD8C-7903-4DC7-A902-F5B23AB07FBB}" type="presOf" srcId="{1D8A40E2-79A8-47A6-A1BF-849F92BB78E9}" destId="{9C463157-873F-4026-A3A0-91F58D32D51B}" srcOrd="1" destOrd="0" presId="urn:microsoft.com/office/officeart/2005/8/layout/list1"/>
    <dgm:cxn modelId="{990A2862-859D-4A51-B80E-13496AED71EE}" type="presOf" srcId="{DC9EDB6D-E6A8-4C3C-B725-B34D72BA7113}" destId="{14443C97-2999-4716-94D1-285B957693B9}" srcOrd="0" destOrd="0" presId="urn:microsoft.com/office/officeart/2005/8/layout/list1"/>
    <dgm:cxn modelId="{0CBBC77F-051D-400A-9599-67848847DC00}" type="presOf" srcId="{3124D3B4-9CC2-4FED-AA17-6F56F38A46F8}" destId="{279C96C2-C4CA-4F69-A6CA-79108B910F18}" srcOrd="0" destOrd="0" presId="urn:microsoft.com/office/officeart/2005/8/layout/list1"/>
    <dgm:cxn modelId="{350A03B1-5804-4D49-A82F-1042561A4F96}" srcId="{8C3D44D8-C237-4207-B784-D7326445F3D1}" destId="{C9AFA3EB-69EF-4071-AC8E-73A885BEAFE1}" srcOrd="2" destOrd="0" parTransId="{4EF67903-A958-4303-BAD2-437CBC60CE4F}" sibTransId="{0CAEB85E-0D55-43C8-94CC-966E27351E7F}"/>
    <dgm:cxn modelId="{B653D616-D74E-4137-8C87-AAF0EAB31494}" type="presOf" srcId="{DC9EDB6D-E6A8-4C3C-B725-B34D72BA7113}" destId="{35207BCC-6014-439E-A8F4-08AC2374A795}" srcOrd="1" destOrd="0" presId="urn:microsoft.com/office/officeart/2005/8/layout/list1"/>
    <dgm:cxn modelId="{ED5C32AC-EFD1-4981-BA10-4FE9BE249D75}" type="presOf" srcId="{F665D1F3-2797-4D73-9C59-6D68BE4547EE}" destId="{07DBED65-194F-44F4-8891-574646C1CDB8}" srcOrd="0" destOrd="0" presId="urn:microsoft.com/office/officeart/2005/8/layout/list1"/>
    <dgm:cxn modelId="{0CECCE36-4A09-4718-B989-FAEE55F909E3}" srcId="{8C3D44D8-C237-4207-B784-D7326445F3D1}" destId="{1D8A40E2-79A8-47A6-A1BF-849F92BB78E9}" srcOrd="1" destOrd="0" parTransId="{BE8A0012-A1C6-4196-8226-801151FA887D}" sibTransId="{B27ADFF0-6E1A-4BD7-8B7F-EA69CB227FC6}"/>
    <dgm:cxn modelId="{A953570C-C32C-4A29-AD62-C0991DB68A75}" srcId="{8C3D44D8-C237-4207-B784-D7326445F3D1}" destId="{F665D1F3-2797-4D73-9C59-6D68BE4547EE}" srcOrd="0" destOrd="0" parTransId="{CEBB7185-6708-44C5-AD9A-AB6A3AB9CC51}" sibTransId="{B50515A0-CFA6-4D0E-93BA-B8BB72E9DEDC}"/>
    <dgm:cxn modelId="{5DA77F23-8F35-4272-B33E-3049CF78FCB0}" type="presOf" srcId="{8C3D44D8-C237-4207-B784-D7326445F3D1}" destId="{9BF3F216-C227-42A2-A172-0B0CB19BA6B7}" srcOrd="0" destOrd="0" presId="urn:microsoft.com/office/officeart/2005/8/layout/list1"/>
    <dgm:cxn modelId="{C7F0CC9F-9ABF-43F7-9784-FE8C3ADABEF9}" srcId="{8C3D44D8-C237-4207-B784-D7326445F3D1}" destId="{EE02939C-E336-43E3-832D-A6B65F3283FB}" srcOrd="3" destOrd="0" parTransId="{68C77137-1E46-4D9C-A634-96EA9AD3268C}" sibTransId="{9F72FD97-5461-4C4A-A18D-AB82E5E6EC6E}"/>
    <dgm:cxn modelId="{AB0583E7-E879-41A7-8E62-EAE454DCE03D}" type="presOf" srcId="{1D8A40E2-79A8-47A6-A1BF-849F92BB78E9}" destId="{7B0F66AB-F426-4938-BC79-2A01E8C89F42}" srcOrd="0" destOrd="0" presId="urn:microsoft.com/office/officeart/2005/8/layout/list1"/>
    <dgm:cxn modelId="{7371CC14-2251-4F9D-9FEB-5B5DA6107D70}" type="presOf" srcId="{C9AFA3EB-69EF-4071-AC8E-73A885BEAFE1}" destId="{F2C2BFF8-5A05-42E5-AC63-146D31886BB3}" srcOrd="0" destOrd="0" presId="urn:microsoft.com/office/officeart/2005/8/layout/list1"/>
    <dgm:cxn modelId="{6F25E9ED-B852-4F12-B988-38D3A523594B}" srcId="{8C3D44D8-C237-4207-B784-D7326445F3D1}" destId="{DC9EDB6D-E6A8-4C3C-B725-B34D72BA7113}" srcOrd="4" destOrd="0" parTransId="{7E04A1D4-70E9-4A41-BAF1-C767438B841B}" sibTransId="{B5731EBD-F1BA-49EE-AEA0-33DFD8F12899}"/>
    <dgm:cxn modelId="{99C10879-0AC0-4F3A-9D77-4F738961DC17}" type="presOf" srcId="{3124D3B4-9CC2-4FED-AA17-6F56F38A46F8}" destId="{DE57833A-CD76-4366-88F2-74FF808B8517}" srcOrd="1" destOrd="0" presId="urn:microsoft.com/office/officeart/2005/8/layout/list1"/>
    <dgm:cxn modelId="{75AFB596-3F23-4A00-87DA-023E2BBF5724}" type="presOf" srcId="{EE02939C-E336-43E3-832D-A6B65F3283FB}" destId="{0FD86D9A-5556-473F-9D39-BC6722D36A26}" srcOrd="1" destOrd="0" presId="urn:microsoft.com/office/officeart/2005/8/layout/list1"/>
    <dgm:cxn modelId="{E6A093DE-98FF-45BF-AB76-51C1274B6FE7}" type="presOf" srcId="{EE02939C-E336-43E3-832D-A6B65F3283FB}" destId="{FA58216A-05CD-46BC-8887-0F6F4B1129F9}" srcOrd="0" destOrd="0" presId="urn:microsoft.com/office/officeart/2005/8/layout/list1"/>
    <dgm:cxn modelId="{7AD1C73A-CE80-48B8-81A0-2ECAE20244A0}" type="presOf" srcId="{C9AFA3EB-69EF-4071-AC8E-73A885BEAFE1}" destId="{9DF63510-6455-497D-A611-226703191FEF}" srcOrd="1" destOrd="0" presId="urn:microsoft.com/office/officeart/2005/8/layout/list1"/>
    <dgm:cxn modelId="{EEF07712-9560-4D7D-9517-8E2E5A884AE6}" type="presOf" srcId="{F665D1F3-2797-4D73-9C59-6D68BE4547EE}" destId="{8CDFDBDB-E031-49EA-9654-5B7082E9E2BA}" srcOrd="1" destOrd="0" presId="urn:microsoft.com/office/officeart/2005/8/layout/list1"/>
    <dgm:cxn modelId="{C149CD92-05EE-482F-A8F2-171A01CF89DF}" srcId="{8C3D44D8-C237-4207-B784-D7326445F3D1}" destId="{3124D3B4-9CC2-4FED-AA17-6F56F38A46F8}" srcOrd="5" destOrd="0" parTransId="{43FA8287-E4B8-4BAD-AD90-CBF464ECBDF4}" sibTransId="{EF708921-2D85-4783-8460-0487BCDCCCBA}"/>
    <dgm:cxn modelId="{C0AC5215-FCBD-4B4A-8D88-1E5C5FD1CC3D}" type="presParOf" srcId="{9BF3F216-C227-42A2-A172-0B0CB19BA6B7}" destId="{D7B17EEC-46D8-48A5-9535-6EBDF5011019}" srcOrd="0" destOrd="0" presId="urn:microsoft.com/office/officeart/2005/8/layout/list1"/>
    <dgm:cxn modelId="{9DF7175C-2120-4892-A754-6E04EC2426E6}" type="presParOf" srcId="{D7B17EEC-46D8-48A5-9535-6EBDF5011019}" destId="{07DBED65-194F-44F4-8891-574646C1CDB8}" srcOrd="0" destOrd="0" presId="urn:microsoft.com/office/officeart/2005/8/layout/list1"/>
    <dgm:cxn modelId="{B136536D-04B6-4742-A98A-E20C8DD4999A}" type="presParOf" srcId="{D7B17EEC-46D8-48A5-9535-6EBDF5011019}" destId="{8CDFDBDB-E031-49EA-9654-5B7082E9E2BA}" srcOrd="1" destOrd="0" presId="urn:microsoft.com/office/officeart/2005/8/layout/list1"/>
    <dgm:cxn modelId="{F47AAF94-5F99-4DEE-8091-A6D7619F79DD}" type="presParOf" srcId="{9BF3F216-C227-42A2-A172-0B0CB19BA6B7}" destId="{1D1D425A-C1C8-456D-A492-EBE7F228261B}" srcOrd="1" destOrd="0" presId="urn:microsoft.com/office/officeart/2005/8/layout/list1"/>
    <dgm:cxn modelId="{39DDAEA4-7A90-417C-943A-6883C0852021}" type="presParOf" srcId="{9BF3F216-C227-42A2-A172-0B0CB19BA6B7}" destId="{8B465AD6-AD09-49C2-90AF-073A3A375C30}" srcOrd="2" destOrd="0" presId="urn:microsoft.com/office/officeart/2005/8/layout/list1"/>
    <dgm:cxn modelId="{CBC96199-1035-46E5-8A77-4AB324FE43EC}" type="presParOf" srcId="{9BF3F216-C227-42A2-A172-0B0CB19BA6B7}" destId="{C7D1C9D4-5B9C-482D-A3F4-A5522E04D1B8}" srcOrd="3" destOrd="0" presId="urn:microsoft.com/office/officeart/2005/8/layout/list1"/>
    <dgm:cxn modelId="{91A30E32-3B96-4FA2-A488-BE105C5BC5D1}" type="presParOf" srcId="{9BF3F216-C227-42A2-A172-0B0CB19BA6B7}" destId="{13893F16-B9BE-4B0B-8365-FC0BF6C749E4}" srcOrd="4" destOrd="0" presId="urn:microsoft.com/office/officeart/2005/8/layout/list1"/>
    <dgm:cxn modelId="{D067F4F2-6B09-4900-98BA-43268D734E88}" type="presParOf" srcId="{13893F16-B9BE-4B0B-8365-FC0BF6C749E4}" destId="{7B0F66AB-F426-4938-BC79-2A01E8C89F42}" srcOrd="0" destOrd="0" presId="urn:microsoft.com/office/officeart/2005/8/layout/list1"/>
    <dgm:cxn modelId="{C241B943-19CA-4196-AA96-A824E481B84A}" type="presParOf" srcId="{13893F16-B9BE-4B0B-8365-FC0BF6C749E4}" destId="{9C463157-873F-4026-A3A0-91F58D32D51B}" srcOrd="1" destOrd="0" presId="urn:microsoft.com/office/officeart/2005/8/layout/list1"/>
    <dgm:cxn modelId="{217EF102-981F-47B5-884D-98BA0F22CE2B}" type="presParOf" srcId="{9BF3F216-C227-42A2-A172-0B0CB19BA6B7}" destId="{59C896CF-1451-49A3-BC4A-02E9951ED26E}" srcOrd="5" destOrd="0" presId="urn:microsoft.com/office/officeart/2005/8/layout/list1"/>
    <dgm:cxn modelId="{CFE4D6E7-FE2C-4A97-841D-68AB391AFD56}" type="presParOf" srcId="{9BF3F216-C227-42A2-A172-0B0CB19BA6B7}" destId="{58691076-BAAB-4370-A8A1-B840F22FCCDB}" srcOrd="6" destOrd="0" presId="urn:microsoft.com/office/officeart/2005/8/layout/list1"/>
    <dgm:cxn modelId="{259EF139-2B57-447C-9AB4-4C069CF5BD48}" type="presParOf" srcId="{9BF3F216-C227-42A2-A172-0B0CB19BA6B7}" destId="{27F37C3A-F3DA-4F3E-8458-F5FA92AAA602}" srcOrd="7" destOrd="0" presId="urn:microsoft.com/office/officeart/2005/8/layout/list1"/>
    <dgm:cxn modelId="{DA3D8B48-C5AF-4839-ACD7-EA6F57711733}" type="presParOf" srcId="{9BF3F216-C227-42A2-A172-0B0CB19BA6B7}" destId="{549AAB12-228F-4E4E-8400-318E0E1B7D61}" srcOrd="8" destOrd="0" presId="urn:microsoft.com/office/officeart/2005/8/layout/list1"/>
    <dgm:cxn modelId="{0893A4D3-97C8-42FF-AC8F-96D83FBB82CD}" type="presParOf" srcId="{549AAB12-228F-4E4E-8400-318E0E1B7D61}" destId="{F2C2BFF8-5A05-42E5-AC63-146D31886BB3}" srcOrd="0" destOrd="0" presId="urn:microsoft.com/office/officeart/2005/8/layout/list1"/>
    <dgm:cxn modelId="{DE5C68D4-DB98-4C77-8BB6-5D43F51F8CE5}" type="presParOf" srcId="{549AAB12-228F-4E4E-8400-318E0E1B7D61}" destId="{9DF63510-6455-497D-A611-226703191FEF}" srcOrd="1" destOrd="0" presId="urn:microsoft.com/office/officeart/2005/8/layout/list1"/>
    <dgm:cxn modelId="{28116A37-5C8C-46C5-9866-2EAEE012C061}" type="presParOf" srcId="{9BF3F216-C227-42A2-A172-0B0CB19BA6B7}" destId="{92515632-9CE8-4DE9-AD80-4AC2416C29C2}" srcOrd="9" destOrd="0" presId="urn:microsoft.com/office/officeart/2005/8/layout/list1"/>
    <dgm:cxn modelId="{489DFCCC-2562-4E1C-953B-7968AC9CF0E4}" type="presParOf" srcId="{9BF3F216-C227-42A2-A172-0B0CB19BA6B7}" destId="{F581B462-00A2-4F17-A67D-3D76D58A4620}" srcOrd="10" destOrd="0" presId="urn:microsoft.com/office/officeart/2005/8/layout/list1"/>
    <dgm:cxn modelId="{88A043B0-4D37-471E-8F6C-006038EF696B}" type="presParOf" srcId="{9BF3F216-C227-42A2-A172-0B0CB19BA6B7}" destId="{9C826C96-A582-417D-B0B6-7A3E2D3214BE}" srcOrd="11" destOrd="0" presId="urn:microsoft.com/office/officeart/2005/8/layout/list1"/>
    <dgm:cxn modelId="{C4243D09-D5B9-4E83-8B0D-D7BA61283070}" type="presParOf" srcId="{9BF3F216-C227-42A2-A172-0B0CB19BA6B7}" destId="{A9FE74C1-132B-46D8-8E4E-86B3C1F10EBA}" srcOrd="12" destOrd="0" presId="urn:microsoft.com/office/officeart/2005/8/layout/list1"/>
    <dgm:cxn modelId="{847498F8-C7E3-4B27-B210-FC584F865854}" type="presParOf" srcId="{A9FE74C1-132B-46D8-8E4E-86B3C1F10EBA}" destId="{FA58216A-05CD-46BC-8887-0F6F4B1129F9}" srcOrd="0" destOrd="0" presId="urn:microsoft.com/office/officeart/2005/8/layout/list1"/>
    <dgm:cxn modelId="{93392FFA-81F6-492C-998D-CECED6346C9A}" type="presParOf" srcId="{A9FE74C1-132B-46D8-8E4E-86B3C1F10EBA}" destId="{0FD86D9A-5556-473F-9D39-BC6722D36A26}" srcOrd="1" destOrd="0" presId="urn:microsoft.com/office/officeart/2005/8/layout/list1"/>
    <dgm:cxn modelId="{D42CE2DD-002C-4C55-8E8B-25117CAE8D76}" type="presParOf" srcId="{9BF3F216-C227-42A2-A172-0B0CB19BA6B7}" destId="{EC68E39C-0CC8-488A-A0B0-E89459E8932F}" srcOrd="13" destOrd="0" presId="urn:microsoft.com/office/officeart/2005/8/layout/list1"/>
    <dgm:cxn modelId="{C8C6801E-29A3-42BD-B15D-B4C8115A7FD0}" type="presParOf" srcId="{9BF3F216-C227-42A2-A172-0B0CB19BA6B7}" destId="{BEA63877-BAEB-464E-885A-A62878B3BCE2}" srcOrd="14" destOrd="0" presId="urn:microsoft.com/office/officeart/2005/8/layout/list1"/>
    <dgm:cxn modelId="{1CD742D0-C395-44D2-882E-A97E487CD5F5}" type="presParOf" srcId="{9BF3F216-C227-42A2-A172-0B0CB19BA6B7}" destId="{947DBAA6-25B0-4C0D-B7F3-7EAE81071E0E}" srcOrd="15" destOrd="0" presId="urn:microsoft.com/office/officeart/2005/8/layout/list1"/>
    <dgm:cxn modelId="{B30FCEBE-CF15-45A3-8E97-96C188BBDF71}" type="presParOf" srcId="{9BF3F216-C227-42A2-A172-0B0CB19BA6B7}" destId="{A4C08B9D-67A7-4553-AA11-3EF808E3F22B}" srcOrd="16" destOrd="0" presId="urn:microsoft.com/office/officeart/2005/8/layout/list1"/>
    <dgm:cxn modelId="{E87FF126-CE65-4E09-9488-74E2CC226C2C}" type="presParOf" srcId="{A4C08B9D-67A7-4553-AA11-3EF808E3F22B}" destId="{14443C97-2999-4716-94D1-285B957693B9}" srcOrd="0" destOrd="0" presId="urn:microsoft.com/office/officeart/2005/8/layout/list1"/>
    <dgm:cxn modelId="{59614F48-9BEB-4B81-B754-10ED72823E22}" type="presParOf" srcId="{A4C08B9D-67A7-4553-AA11-3EF808E3F22B}" destId="{35207BCC-6014-439E-A8F4-08AC2374A795}" srcOrd="1" destOrd="0" presId="urn:microsoft.com/office/officeart/2005/8/layout/list1"/>
    <dgm:cxn modelId="{2B9BBB91-4A92-4AE5-83BD-53953D609A1A}" type="presParOf" srcId="{9BF3F216-C227-42A2-A172-0B0CB19BA6B7}" destId="{C595F1EF-CE53-42A8-B9D4-9FA5396147E1}" srcOrd="17" destOrd="0" presId="urn:microsoft.com/office/officeart/2005/8/layout/list1"/>
    <dgm:cxn modelId="{65D3F9A2-B81E-48D2-BD97-F74DD65E77BE}" type="presParOf" srcId="{9BF3F216-C227-42A2-A172-0B0CB19BA6B7}" destId="{A3B2A276-212A-4DB4-8AEA-70A4324F1CB4}" srcOrd="18" destOrd="0" presId="urn:microsoft.com/office/officeart/2005/8/layout/list1"/>
    <dgm:cxn modelId="{B5FBA1B3-F176-4F4A-9016-FB38916B3D1D}" type="presParOf" srcId="{9BF3F216-C227-42A2-A172-0B0CB19BA6B7}" destId="{1C3B0552-2B39-4ADD-AB81-1BC915EE0082}" srcOrd="19" destOrd="0" presId="urn:microsoft.com/office/officeart/2005/8/layout/list1"/>
    <dgm:cxn modelId="{33A04541-DED0-413B-8F1D-C1B1586C0916}" type="presParOf" srcId="{9BF3F216-C227-42A2-A172-0B0CB19BA6B7}" destId="{66A2F54C-B391-43D0-895E-EB76302652FA}" srcOrd="20" destOrd="0" presId="urn:microsoft.com/office/officeart/2005/8/layout/list1"/>
    <dgm:cxn modelId="{91D1AA54-08BD-482A-B3BC-AC4A7B81BA05}" type="presParOf" srcId="{66A2F54C-B391-43D0-895E-EB76302652FA}" destId="{279C96C2-C4CA-4F69-A6CA-79108B910F18}" srcOrd="0" destOrd="0" presId="urn:microsoft.com/office/officeart/2005/8/layout/list1"/>
    <dgm:cxn modelId="{D056D14F-2D75-460E-92A8-369A96D0D35E}" type="presParOf" srcId="{66A2F54C-B391-43D0-895E-EB76302652FA}" destId="{DE57833A-CD76-4366-88F2-74FF808B8517}" srcOrd="1" destOrd="0" presId="urn:microsoft.com/office/officeart/2005/8/layout/list1"/>
    <dgm:cxn modelId="{1C8DF9AC-ABF5-495A-AB30-88BD35B2A6C7}" type="presParOf" srcId="{9BF3F216-C227-42A2-A172-0B0CB19BA6B7}" destId="{920A9C2B-D6CA-429F-A592-C129C5127A16}" srcOrd="21" destOrd="0" presId="urn:microsoft.com/office/officeart/2005/8/layout/list1"/>
    <dgm:cxn modelId="{D0705F50-3FA1-4418-9B4C-5A8B5E1EBB81}" type="presParOf" srcId="{9BF3F216-C227-42A2-A172-0B0CB19BA6B7}" destId="{54DAE7EE-30E8-439B-AC58-8AB584FA40B2}"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F278593-F887-4B71-AF4B-9943AEF3B160}" type="doc">
      <dgm:prSet loTypeId="urn:microsoft.com/office/officeart/2018/5/layout/IconCircleLabelList" loCatId="icon" qsTypeId="urn:microsoft.com/office/officeart/2005/8/quickstyle/simple1" qsCatId="simple" csTypeId="urn:microsoft.com/office/officeart/2005/8/colors/colorful1" csCatId="colorful" phldr="1"/>
      <dgm:spPr/>
      <dgm:t>
        <a:bodyPr/>
        <a:lstStyle/>
        <a:p>
          <a:endParaRPr lang="en-US"/>
        </a:p>
      </dgm:t>
    </dgm:pt>
    <dgm:pt modelId="{35792BD0-944C-4F3E-A26A-671DACB1A10E}">
      <dgm:prSet/>
      <dgm:spPr/>
      <dgm:t>
        <a:bodyPr/>
        <a:lstStyle/>
        <a:p>
          <a:pPr>
            <a:lnSpc>
              <a:spcPct val="100000"/>
            </a:lnSpc>
            <a:defRPr cap="all"/>
          </a:pPr>
          <a:r>
            <a:rPr lang="en-US"/>
            <a:t>The original meeting/hearing was not conducted according to established procedures or had significant procedural errors or irregularities that denied the student(s) a fair meeting/hearing.</a:t>
          </a:r>
        </a:p>
      </dgm:t>
    </dgm:pt>
    <dgm:pt modelId="{FD99650A-3DF1-4CF9-AA6A-2D0E54D9C8F8}" type="parTrans" cxnId="{ED397427-EBFA-4BFF-A062-FE030A88FD14}">
      <dgm:prSet/>
      <dgm:spPr/>
      <dgm:t>
        <a:bodyPr/>
        <a:lstStyle/>
        <a:p>
          <a:endParaRPr lang="en-US"/>
        </a:p>
      </dgm:t>
    </dgm:pt>
    <dgm:pt modelId="{64739B42-2AAD-4F77-BA1D-7217C0FD9AA3}" type="sibTrans" cxnId="{ED397427-EBFA-4BFF-A062-FE030A88FD14}">
      <dgm:prSet/>
      <dgm:spPr/>
      <dgm:t>
        <a:bodyPr/>
        <a:lstStyle/>
        <a:p>
          <a:endParaRPr lang="en-US"/>
        </a:p>
      </dgm:t>
    </dgm:pt>
    <dgm:pt modelId="{E157F7B6-4841-44B5-8141-8B91A5C96AD7}">
      <dgm:prSet/>
      <dgm:spPr/>
      <dgm:t>
        <a:bodyPr/>
        <a:lstStyle/>
        <a:p>
          <a:pPr>
            <a:lnSpc>
              <a:spcPct val="100000"/>
            </a:lnSpc>
            <a:defRPr cap="all"/>
          </a:pPr>
          <a:r>
            <a:rPr lang="en-US"/>
            <a:t>The student has new information that was not reasonably available prior to the original meeting/hearing and that information is likely to substantially changed the outcome of the meeting/hearing.</a:t>
          </a:r>
        </a:p>
      </dgm:t>
    </dgm:pt>
    <dgm:pt modelId="{7825734E-C40B-4875-8B4C-2FC97DAE89F0}" type="parTrans" cxnId="{5350F2DB-4602-4A13-89BB-51DD644DAE4B}">
      <dgm:prSet/>
      <dgm:spPr/>
      <dgm:t>
        <a:bodyPr/>
        <a:lstStyle/>
        <a:p>
          <a:endParaRPr lang="en-US"/>
        </a:p>
      </dgm:t>
    </dgm:pt>
    <dgm:pt modelId="{4CFD2F03-B1F2-4A1A-AC85-7754DA347940}" type="sibTrans" cxnId="{5350F2DB-4602-4A13-89BB-51DD644DAE4B}">
      <dgm:prSet/>
      <dgm:spPr/>
      <dgm:t>
        <a:bodyPr/>
        <a:lstStyle/>
        <a:p>
          <a:endParaRPr lang="en-US"/>
        </a:p>
      </dgm:t>
    </dgm:pt>
    <dgm:pt modelId="{5A415608-95D9-4533-8FFF-370AE4AC61C4}" type="pres">
      <dgm:prSet presAssocID="{9F278593-F887-4B71-AF4B-9943AEF3B160}" presName="root" presStyleCnt="0">
        <dgm:presLayoutVars>
          <dgm:dir/>
          <dgm:resizeHandles val="exact"/>
        </dgm:presLayoutVars>
      </dgm:prSet>
      <dgm:spPr/>
      <dgm:t>
        <a:bodyPr/>
        <a:lstStyle/>
        <a:p>
          <a:endParaRPr lang="en-US"/>
        </a:p>
      </dgm:t>
    </dgm:pt>
    <dgm:pt modelId="{C8455F6D-A908-4C5E-B08B-6992EDB47D16}" type="pres">
      <dgm:prSet presAssocID="{35792BD0-944C-4F3E-A26A-671DACB1A10E}" presName="compNode" presStyleCnt="0"/>
      <dgm:spPr/>
    </dgm:pt>
    <dgm:pt modelId="{3896E6F8-6215-4916-93AF-D0C6DAA20429}" type="pres">
      <dgm:prSet presAssocID="{35792BD0-944C-4F3E-A26A-671DACB1A10E}" presName="iconBgRect" presStyleLbl="bgShp" presStyleIdx="0" presStyleCnt="2"/>
      <dgm:spPr/>
    </dgm:pt>
    <dgm:pt modelId="{30FA5083-A446-44AA-AA5E-A5D5253B7E7F}" type="pres">
      <dgm:prSet presAssocID="{35792BD0-944C-4F3E-A26A-671DACB1A10E}"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dgm:spPr>
      <dgm:t>
        <a:bodyPr/>
        <a:lstStyle/>
        <a:p>
          <a:endParaRPr lang="en-US"/>
        </a:p>
      </dgm:t>
      <dgm:extLst>
        <a:ext uri="{E40237B7-FDA0-4F09-8148-C483321AD2D9}">
          <dgm14:cNvPr xmlns:dgm14="http://schemas.microsoft.com/office/drawing/2010/diagram" id="0" name="" descr="Judge"/>
        </a:ext>
      </dgm:extLst>
    </dgm:pt>
    <dgm:pt modelId="{D2D53171-1D32-4B91-9FD2-016191A84D2F}" type="pres">
      <dgm:prSet presAssocID="{35792BD0-944C-4F3E-A26A-671DACB1A10E}" presName="spaceRect" presStyleCnt="0"/>
      <dgm:spPr/>
    </dgm:pt>
    <dgm:pt modelId="{2BED9DAC-BC64-4B09-BF9B-125EF35B1BDC}" type="pres">
      <dgm:prSet presAssocID="{35792BD0-944C-4F3E-A26A-671DACB1A10E}" presName="textRect" presStyleLbl="revTx" presStyleIdx="0" presStyleCnt="2">
        <dgm:presLayoutVars>
          <dgm:chMax val="1"/>
          <dgm:chPref val="1"/>
        </dgm:presLayoutVars>
      </dgm:prSet>
      <dgm:spPr/>
      <dgm:t>
        <a:bodyPr/>
        <a:lstStyle/>
        <a:p>
          <a:endParaRPr lang="en-US"/>
        </a:p>
      </dgm:t>
    </dgm:pt>
    <dgm:pt modelId="{974CFFE6-4503-4C4F-98AF-C1EB6A7ECDD4}" type="pres">
      <dgm:prSet presAssocID="{64739B42-2AAD-4F77-BA1D-7217C0FD9AA3}" presName="sibTrans" presStyleCnt="0"/>
      <dgm:spPr/>
    </dgm:pt>
    <dgm:pt modelId="{D0E54308-66D6-4DF1-B517-13A7D32E796E}" type="pres">
      <dgm:prSet presAssocID="{E157F7B6-4841-44B5-8141-8B91A5C96AD7}" presName="compNode" presStyleCnt="0"/>
      <dgm:spPr/>
    </dgm:pt>
    <dgm:pt modelId="{CFDDEA13-6067-4210-AD79-9A02E50E8C39}" type="pres">
      <dgm:prSet presAssocID="{E157F7B6-4841-44B5-8141-8B91A5C96AD7}" presName="iconBgRect" presStyleLbl="bgShp" presStyleIdx="1" presStyleCnt="2"/>
      <dgm:spPr/>
    </dgm:pt>
    <dgm:pt modelId="{0F8C4F0F-2E12-4050-ABE4-72212A07EB42}" type="pres">
      <dgm:prSet presAssocID="{E157F7B6-4841-44B5-8141-8B91A5C96AD7}" presName="iconRect" presStyleLbl="node1" presStyleIdx="1" presStyleCnt="2"/>
      <dgm:spPr>
        <a:blipFill>
          <a:blip xmlns:r="http://schemas.openxmlformats.org/officeDocument/2006/relationships" r:embed="rId3">
            <a:extLst>
              <a:ext uri="{96DAC541-7B7A-43D3-8B79-37D633B846F1}">
                <asvg:svgBlip xmlns:asvg="http://schemas.microsoft.com/office/drawing/2016/SVG/main" xmlns="" r:embed="rId4"/>
              </a:ext>
            </a:extLst>
          </a:blip>
          <a:stretch>
            <a:fillRect/>
          </a:stretch>
        </a:blipFill>
      </dgm:spPr>
      <dgm:extLst>
        <a:ext uri="{E40237B7-FDA0-4F09-8148-C483321AD2D9}">
          <dgm14:cNvPr xmlns:dgm14="http://schemas.microsoft.com/office/drawing/2010/diagram" id="0" name="" descr="Newspaper"/>
        </a:ext>
      </dgm:extLst>
    </dgm:pt>
    <dgm:pt modelId="{0CA93220-97FF-4B51-A17D-6C0EA838C8F5}" type="pres">
      <dgm:prSet presAssocID="{E157F7B6-4841-44B5-8141-8B91A5C96AD7}" presName="spaceRect" presStyleCnt="0"/>
      <dgm:spPr/>
    </dgm:pt>
    <dgm:pt modelId="{66ED4346-6A5D-422E-9EDC-BF62B45C0A6E}" type="pres">
      <dgm:prSet presAssocID="{E157F7B6-4841-44B5-8141-8B91A5C96AD7}" presName="textRect" presStyleLbl="revTx" presStyleIdx="1" presStyleCnt="2">
        <dgm:presLayoutVars>
          <dgm:chMax val="1"/>
          <dgm:chPref val="1"/>
        </dgm:presLayoutVars>
      </dgm:prSet>
      <dgm:spPr/>
      <dgm:t>
        <a:bodyPr/>
        <a:lstStyle/>
        <a:p>
          <a:endParaRPr lang="en-US"/>
        </a:p>
      </dgm:t>
    </dgm:pt>
  </dgm:ptLst>
  <dgm:cxnLst>
    <dgm:cxn modelId="{5350F2DB-4602-4A13-89BB-51DD644DAE4B}" srcId="{9F278593-F887-4B71-AF4B-9943AEF3B160}" destId="{E157F7B6-4841-44B5-8141-8B91A5C96AD7}" srcOrd="1" destOrd="0" parTransId="{7825734E-C40B-4875-8B4C-2FC97DAE89F0}" sibTransId="{4CFD2F03-B1F2-4A1A-AC85-7754DA347940}"/>
    <dgm:cxn modelId="{1FEA62B2-2562-4738-B517-8223F19B4912}" type="presOf" srcId="{E157F7B6-4841-44B5-8141-8B91A5C96AD7}" destId="{66ED4346-6A5D-422E-9EDC-BF62B45C0A6E}" srcOrd="0" destOrd="0" presId="urn:microsoft.com/office/officeart/2018/5/layout/IconCircleLabelList"/>
    <dgm:cxn modelId="{9B54611C-4264-47E9-9D9A-610F4A6CC31D}" type="presOf" srcId="{35792BD0-944C-4F3E-A26A-671DACB1A10E}" destId="{2BED9DAC-BC64-4B09-BF9B-125EF35B1BDC}" srcOrd="0" destOrd="0" presId="urn:microsoft.com/office/officeart/2018/5/layout/IconCircleLabelList"/>
    <dgm:cxn modelId="{83A5BE72-17F5-42C0-B5B2-3CE82A99B123}" type="presOf" srcId="{9F278593-F887-4B71-AF4B-9943AEF3B160}" destId="{5A415608-95D9-4533-8FFF-370AE4AC61C4}" srcOrd="0" destOrd="0" presId="urn:microsoft.com/office/officeart/2018/5/layout/IconCircleLabelList"/>
    <dgm:cxn modelId="{ED397427-EBFA-4BFF-A062-FE030A88FD14}" srcId="{9F278593-F887-4B71-AF4B-9943AEF3B160}" destId="{35792BD0-944C-4F3E-A26A-671DACB1A10E}" srcOrd="0" destOrd="0" parTransId="{FD99650A-3DF1-4CF9-AA6A-2D0E54D9C8F8}" sibTransId="{64739B42-2AAD-4F77-BA1D-7217C0FD9AA3}"/>
    <dgm:cxn modelId="{BEBA5EA9-7DD4-4168-9054-8A6A1D6E54CB}" type="presParOf" srcId="{5A415608-95D9-4533-8FFF-370AE4AC61C4}" destId="{C8455F6D-A908-4C5E-B08B-6992EDB47D16}" srcOrd="0" destOrd="0" presId="urn:microsoft.com/office/officeart/2018/5/layout/IconCircleLabelList"/>
    <dgm:cxn modelId="{2096EE42-5C72-451E-B69B-CDE66EC55E66}" type="presParOf" srcId="{C8455F6D-A908-4C5E-B08B-6992EDB47D16}" destId="{3896E6F8-6215-4916-93AF-D0C6DAA20429}" srcOrd="0" destOrd="0" presId="urn:microsoft.com/office/officeart/2018/5/layout/IconCircleLabelList"/>
    <dgm:cxn modelId="{D5E2C75B-3DF4-4196-AA93-EF2CB3C1A226}" type="presParOf" srcId="{C8455F6D-A908-4C5E-B08B-6992EDB47D16}" destId="{30FA5083-A446-44AA-AA5E-A5D5253B7E7F}" srcOrd="1" destOrd="0" presId="urn:microsoft.com/office/officeart/2018/5/layout/IconCircleLabelList"/>
    <dgm:cxn modelId="{EA0346D7-A131-4479-B430-557F6B89E925}" type="presParOf" srcId="{C8455F6D-A908-4C5E-B08B-6992EDB47D16}" destId="{D2D53171-1D32-4B91-9FD2-016191A84D2F}" srcOrd="2" destOrd="0" presId="urn:microsoft.com/office/officeart/2018/5/layout/IconCircleLabelList"/>
    <dgm:cxn modelId="{3F93CE87-9180-46FB-BB8B-E5332A3BBE4C}" type="presParOf" srcId="{C8455F6D-A908-4C5E-B08B-6992EDB47D16}" destId="{2BED9DAC-BC64-4B09-BF9B-125EF35B1BDC}" srcOrd="3" destOrd="0" presId="urn:microsoft.com/office/officeart/2018/5/layout/IconCircleLabelList"/>
    <dgm:cxn modelId="{69C24E03-BB08-4860-906B-01AEFA4D715B}" type="presParOf" srcId="{5A415608-95D9-4533-8FFF-370AE4AC61C4}" destId="{974CFFE6-4503-4C4F-98AF-C1EB6A7ECDD4}" srcOrd="1" destOrd="0" presId="urn:microsoft.com/office/officeart/2018/5/layout/IconCircleLabelList"/>
    <dgm:cxn modelId="{90EE9D05-A9AE-421C-B484-E778929E9081}" type="presParOf" srcId="{5A415608-95D9-4533-8FFF-370AE4AC61C4}" destId="{D0E54308-66D6-4DF1-B517-13A7D32E796E}" srcOrd="2" destOrd="0" presId="urn:microsoft.com/office/officeart/2018/5/layout/IconCircleLabelList"/>
    <dgm:cxn modelId="{2AFF066C-47A6-47D8-B26B-B5314590E9C0}" type="presParOf" srcId="{D0E54308-66D6-4DF1-B517-13A7D32E796E}" destId="{CFDDEA13-6067-4210-AD79-9A02E50E8C39}" srcOrd="0" destOrd="0" presId="urn:microsoft.com/office/officeart/2018/5/layout/IconCircleLabelList"/>
    <dgm:cxn modelId="{DD114406-7765-4F4B-8A8A-6452761C3B45}" type="presParOf" srcId="{D0E54308-66D6-4DF1-B517-13A7D32E796E}" destId="{0F8C4F0F-2E12-4050-ABE4-72212A07EB42}" srcOrd="1" destOrd="0" presId="urn:microsoft.com/office/officeart/2018/5/layout/IconCircleLabelList"/>
    <dgm:cxn modelId="{A1A6AAF7-74DA-489D-B086-67C9295AA82C}" type="presParOf" srcId="{D0E54308-66D6-4DF1-B517-13A7D32E796E}" destId="{0CA93220-97FF-4B51-A17D-6C0EA838C8F5}" srcOrd="2" destOrd="0" presId="urn:microsoft.com/office/officeart/2018/5/layout/IconCircleLabelList"/>
    <dgm:cxn modelId="{D0E56856-9C55-4B40-88D4-A7E8BEC2B91D}" type="presParOf" srcId="{D0E54308-66D6-4DF1-B517-13A7D32E796E}" destId="{66ED4346-6A5D-422E-9EDC-BF62B45C0A6E}"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CD183C-F786-4C17-A665-AB0BF9F13A4F}">
      <dsp:nvSpPr>
        <dsp:cNvPr id="0" name=""/>
        <dsp:cNvSpPr/>
      </dsp:nvSpPr>
      <dsp:spPr>
        <a:xfrm>
          <a:off x="0" y="31815"/>
          <a:ext cx="7315200" cy="1641509"/>
        </a:xfrm>
        <a:prstGeom prst="roundRect">
          <a:avLst/>
        </a:prstGeom>
        <a:solidFill>
          <a:schemeClr val="accent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a:solidFill>
                <a:schemeClr val="tx1"/>
              </a:solidFill>
            </a:rPr>
            <a:t>The Student Conduct Program is the process in which we work with students about choices, decision-making, and actions in an educational and developmental way to be successful individuals in our community.</a:t>
          </a:r>
          <a:endParaRPr lang="en-US" sz="2300" b="0" i="0" u="none" strike="noStrike" kern="1200" cap="none" baseline="0" noProof="0" dirty="0">
            <a:solidFill>
              <a:schemeClr val="tx1"/>
            </a:solidFill>
            <a:latin typeface="Corbel"/>
          </a:endParaRPr>
        </a:p>
      </dsp:txBody>
      <dsp:txXfrm>
        <a:off x="80132" y="111947"/>
        <a:ext cx="7154936" cy="1481245"/>
      </dsp:txXfrm>
    </dsp:sp>
    <dsp:sp modelId="{5E538995-8FA8-4B4D-96B0-81A0AC9F85A0}">
      <dsp:nvSpPr>
        <dsp:cNvPr id="0" name=""/>
        <dsp:cNvSpPr/>
      </dsp:nvSpPr>
      <dsp:spPr>
        <a:xfrm>
          <a:off x="0" y="1739565"/>
          <a:ext cx="7315200" cy="1641509"/>
        </a:xfrm>
        <a:prstGeom prst="roundRect">
          <a:avLst/>
        </a:prstGeom>
        <a:solidFill>
          <a:schemeClr val="accent3">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a:solidFill>
                <a:schemeClr val="tx1"/>
              </a:solidFill>
            </a:rPr>
            <a:t>Every student is held accountable to the community standards that are the MCLA College Policies </a:t>
          </a:r>
          <a:br>
            <a:rPr lang="en-US" sz="2300" kern="1200" dirty="0">
              <a:solidFill>
                <a:schemeClr val="tx1"/>
              </a:solidFill>
            </a:rPr>
          </a:br>
          <a:r>
            <a:rPr lang="en-US" sz="2300" kern="1200" dirty="0">
              <a:solidFill>
                <a:schemeClr val="tx1"/>
              </a:solidFill>
            </a:rPr>
            <a:t>(found in the Student Handbook).</a:t>
          </a:r>
        </a:p>
      </dsp:txBody>
      <dsp:txXfrm>
        <a:off x="80132" y="1819697"/>
        <a:ext cx="7154936" cy="1481245"/>
      </dsp:txXfrm>
    </dsp:sp>
    <dsp:sp modelId="{87A5024F-532A-4E0B-99B3-BB1B48BA9122}">
      <dsp:nvSpPr>
        <dsp:cNvPr id="0" name=""/>
        <dsp:cNvSpPr/>
      </dsp:nvSpPr>
      <dsp:spPr>
        <a:xfrm>
          <a:off x="0" y="3447315"/>
          <a:ext cx="7315200" cy="1641509"/>
        </a:xfrm>
        <a:prstGeom prst="roundRect">
          <a:avLst/>
        </a:prstGeom>
        <a:solidFill>
          <a:schemeClr val="accent4">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a:solidFill>
                <a:schemeClr val="tx1"/>
              </a:solidFill>
            </a:rPr>
            <a:t>This presentation gives </a:t>
          </a:r>
          <a:r>
            <a:rPr lang="en-US" sz="2300" kern="1200" dirty="0">
              <a:solidFill>
                <a:schemeClr val="tx1"/>
              </a:solidFill>
              <a:latin typeface="Corbel" panose="020B0503020204020204"/>
            </a:rPr>
            <a:t>a</a:t>
          </a:r>
          <a:r>
            <a:rPr lang="en-US" sz="2300" kern="1200" dirty="0">
              <a:solidFill>
                <a:schemeClr val="tx1"/>
              </a:solidFill>
            </a:rPr>
            <a:t> </a:t>
          </a:r>
          <a:r>
            <a:rPr lang="en-US" sz="2300" kern="1200" dirty="0">
              <a:solidFill>
                <a:schemeClr val="tx1"/>
              </a:solidFill>
              <a:latin typeface="Corbel" panose="020B0503020204020204"/>
            </a:rPr>
            <a:t>summary </a:t>
          </a:r>
          <a:r>
            <a:rPr lang="en-US" sz="2300" kern="1200" dirty="0">
              <a:solidFill>
                <a:schemeClr val="tx1"/>
              </a:solidFill>
            </a:rPr>
            <a:t>overview of the Student Conduct </a:t>
          </a:r>
          <a:r>
            <a:rPr lang="en-US" sz="2300" kern="1200" dirty="0">
              <a:solidFill>
                <a:schemeClr val="tx1"/>
              </a:solidFill>
              <a:latin typeface="Corbel" panose="020B0503020204020204"/>
            </a:rPr>
            <a:t>Program. </a:t>
          </a:r>
          <a:r>
            <a:rPr lang="en-US" sz="2300" kern="1200" dirty="0">
              <a:solidFill>
                <a:schemeClr val="tx1"/>
              </a:solidFill>
            </a:rPr>
            <a:t/>
          </a:r>
          <a:br>
            <a:rPr lang="en-US" sz="2300" kern="1200" dirty="0">
              <a:solidFill>
                <a:schemeClr val="tx1"/>
              </a:solidFill>
            </a:rPr>
          </a:br>
          <a:r>
            <a:rPr lang="en-US" sz="2300" kern="1200" dirty="0">
              <a:solidFill>
                <a:schemeClr val="tx1"/>
              </a:solidFill>
              <a:latin typeface="Corbel" panose="020B0503020204020204"/>
            </a:rPr>
            <a:t>For all information related to the Student Conduct Program please review the Student Handbook.</a:t>
          </a:r>
        </a:p>
      </dsp:txBody>
      <dsp:txXfrm>
        <a:off x="80132" y="3527447"/>
        <a:ext cx="7154936" cy="14812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60C931-C8DA-4A52-8CFF-A3B8ED309238}">
      <dsp:nvSpPr>
        <dsp:cNvPr id="0" name=""/>
        <dsp:cNvSpPr/>
      </dsp:nvSpPr>
      <dsp:spPr>
        <a:xfrm>
          <a:off x="0" y="138481"/>
          <a:ext cx="7315200" cy="1056839"/>
        </a:xfrm>
        <a:prstGeom prst="roundRect">
          <a:avLst/>
        </a:prstGeom>
        <a:solidFill>
          <a:schemeClr val="accent2">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b="1" kern="1200" dirty="0">
              <a:solidFill>
                <a:schemeClr val="tx1"/>
              </a:solidFill>
            </a:rPr>
            <a:t> </a:t>
          </a:r>
          <a:r>
            <a:rPr lang="en-US" sz="1500" kern="1200" dirty="0">
              <a:solidFill>
                <a:schemeClr val="tx1"/>
              </a:solidFill>
            </a:rPr>
            <a:t>Promote a consistent, fair, and timely student conduct process that encourages participation of the campus community while holding students accountable for their choices.</a:t>
          </a:r>
          <a:endParaRPr lang="en-US" sz="1500" b="0" i="0" u="none" strike="noStrike" kern="1200" cap="none" baseline="0" noProof="0" dirty="0">
            <a:solidFill>
              <a:schemeClr val="tx1"/>
            </a:solidFill>
            <a:latin typeface="Corbel"/>
          </a:endParaRPr>
        </a:p>
      </dsp:txBody>
      <dsp:txXfrm>
        <a:off x="51591" y="190072"/>
        <a:ext cx="7212018" cy="953657"/>
      </dsp:txXfrm>
    </dsp:sp>
    <dsp:sp modelId="{E2AD2AF7-9A16-465D-BFAF-1DE28C919EA2}">
      <dsp:nvSpPr>
        <dsp:cNvPr id="0" name=""/>
        <dsp:cNvSpPr/>
      </dsp:nvSpPr>
      <dsp:spPr>
        <a:xfrm>
          <a:off x="0" y="1238520"/>
          <a:ext cx="7315200" cy="1056839"/>
        </a:xfrm>
        <a:prstGeom prst="roundRect">
          <a:avLst/>
        </a:prstGeom>
        <a:solidFill>
          <a:schemeClr val="accent3">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dirty="0">
              <a:solidFill>
                <a:schemeClr val="tx1"/>
              </a:solidFill>
            </a:rPr>
            <a:t>Educate the campus community about student’s rights and responsibilities as a member of the MCLA community.</a:t>
          </a:r>
        </a:p>
      </dsp:txBody>
      <dsp:txXfrm>
        <a:off x="51591" y="1290111"/>
        <a:ext cx="7212018" cy="953657"/>
      </dsp:txXfrm>
    </dsp:sp>
    <dsp:sp modelId="{769BF3F4-BF95-4BA7-9A7D-009BE072AAB3}">
      <dsp:nvSpPr>
        <dsp:cNvPr id="0" name=""/>
        <dsp:cNvSpPr/>
      </dsp:nvSpPr>
      <dsp:spPr>
        <a:xfrm>
          <a:off x="0" y="2338559"/>
          <a:ext cx="7315200" cy="1056839"/>
        </a:xfrm>
        <a:prstGeom prst="roundRect">
          <a:avLst/>
        </a:prstGeom>
        <a:solidFill>
          <a:schemeClr val="accent4">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dirty="0">
              <a:solidFill>
                <a:schemeClr val="tx1"/>
              </a:solidFill>
            </a:rPr>
            <a:t>Assist students in seeking out resources for learning and living that enhance the student’s overall well-being and help students think critically in their decision-making.</a:t>
          </a:r>
        </a:p>
      </dsp:txBody>
      <dsp:txXfrm>
        <a:off x="51591" y="2390150"/>
        <a:ext cx="7212018" cy="953657"/>
      </dsp:txXfrm>
    </dsp:sp>
    <dsp:sp modelId="{7995BE60-11D2-44EF-ACA6-75DBFCD23202}">
      <dsp:nvSpPr>
        <dsp:cNvPr id="0" name=""/>
        <dsp:cNvSpPr/>
      </dsp:nvSpPr>
      <dsp:spPr>
        <a:xfrm>
          <a:off x="0" y="3438598"/>
          <a:ext cx="7315200" cy="1056839"/>
        </a:xfrm>
        <a:prstGeom prst="roundRect">
          <a:avLst/>
        </a:prstGeom>
        <a:solidFill>
          <a:schemeClr val="accent5">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dirty="0">
              <a:solidFill>
                <a:schemeClr val="tx1"/>
              </a:solidFill>
            </a:rPr>
            <a:t>Facilitate on-going comprehensive conduct related training for students, staff, and faculty that are involved in the student conduct program.</a:t>
          </a:r>
        </a:p>
      </dsp:txBody>
      <dsp:txXfrm>
        <a:off x="51591" y="3490189"/>
        <a:ext cx="7212018" cy="953657"/>
      </dsp:txXfrm>
    </dsp:sp>
    <dsp:sp modelId="{3BA61B15-E640-42EC-AC04-C7027D29B9C4}">
      <dsp:nvSpPr>
        <dsp:cNvPr id="0" name=""/>
        <dsp:cNvSpPr/>
      </dsp:nvSpPr>
      <dsp:spPr>
        <a:xfrm>
          <a:off x="0" y="4538637"/>
          <a:ext cx="7315200" cy="1056839"/>
        </a:xfrm>
        <a:prstGeom prst="roundRect">
          <a:avLst/>
        </a:prstGeom>
        <a:solidFill>
          <a:schemeClr val="accent6">
            <a:hueOff val="0"/>
            <a:satOff val="0"/>
            <a:lumOff val="0"/>
            <a:alphaOff val="0"/>
          </a:schemeClr>
        </a:solidFill>
        <a:ln w="1714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dirty="0">
              <a:solidFill>
                <a:schemeClr val="tx1"/>
              </a:solidFill>
            </a:rPr>
            <a:t>Develop and maintain a comprehensive assessment strategy regarding all aspects of the student conduct program and engage in regular assessment of the student conduct program to aid in informed decision-making about policies, procedures, and overall community engagement of the student conduct program.</a:t>
          </a:r>
        </a:p>
      </dsp:txBody>
      <dsp:txXfrm>
        <a:off x="51591" y="4590228"/>
        <a:ext cx="7212018" cy="9536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439E43-60E4-4D37-AE9C-E194CB618A6C}">
      <dsp:nvSpPr>
        <dsp:cNvPr id="0" name=""/>
        <dsp:cNvSpPr/>
      </dsp:nvSpPr>
      <dsp:spPr>
        <a:xfrm>
          <a:off x="4036" y="1088089"/>
          <a:ext cx="1849127" cy="554738"/>
        </a:xfrm>
        <a:prstGeom prst="rect">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122" tIns="146122" rIns="146122" bIns="146122" numCol="1" spcCol="1270" anchor="ctr" anchorCtr="0">
          <a:noAutofit/>
        </a:bodyPr>
        <a:lstStyle/>
        <a:p>
          <a:pPr lvl="0" algn="ctr" defTabSz="800100">
            <a:lnSpc>
              <a:spcPct val="90000"/>
            </a:lnSpc>
            <a:spcBef>
              <a:spcPct val="0"/>
            </a:spcBef>
            <a:spcAft>
              <a:spcPct val="35000"/>
            </a:spcAft>
          </a:pPr>
          <a:r>
            <a:rPr lang="en-US" sz="1800" kern="1200"/>
            <a:t>Explain</a:t>
          </a:r>
        </a:p>
      </dsp:txBody>
      <dsp:txXfrm>
        <a:off x="4036" y="1088089"/>
        <a:ext cx="1849127" cy="554738"/>
      </dsp:txXfrm>
    </dsp:sp>
    <dsp:sp modelId="{EEC26959-DA31-4BAF-8E37-9F9897343FF9}">
      <dsp:nvSpPr>
        <dsp:cNvPr id="0" name=""/>
        <dsp:cNvSpPr/>
      </dsp:nvSpPr>
      <dsp:spPr>
        <a:xfrm>
          <a:off x="4036" y="1642827"/>
          <a:ext cx="1849127" cy="2709529"/>
        </a:xfrm>
        <a:prstGeom prst="rect">
          <a:avLst/>
        </a:prstGeom>
        <a:solidFill>
          <a:schemeClr val="accent2">
            <a:tint val="40000"/>
            <a:alpha val="90000"/>
            <a:hueOff val="0"/>
            <a:satOff val="0"/>
            <a:lumOff val="0"/>
            <a:alphaOff val="0"/>
          </a:schemeClr>
        </a:solidFill>
        <a:ln w="1079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653" tIns="182653" rIns="182653" bIns="182653" numCol="1" spcCol="1270" anchor="t" anchorCtr="0">
          <a:noAutofit/>
        </a:bodyPr>
        <a:lstStyle/>
        <a:p>
          <a:pPr lvl="0" algn="l" defTabSz="622300">
            <a:lnSpc>
              <a:spcPct val="90000"/>
            </a:lnSpc>
            <a:spcBef>
              <a:spcPct val="0"/>
            </a:spcBef>
            <a:spcAft>
              <a:spcPct val="35000"/>
            </a:spcAft>
          </a:pPr>
          <a:r>
            <a:rPr lang="en-US" sz="1400" kern="1200"/>
            <a:t>Explain why College policies exist and why the College community is concerned about their choices.</a:t>
          </a:r>
        </a:p>
      </dsp:txBody>
      <dsp:txXfrm>
        <a:off x="4036" y="1642827"/>
        <a:ext cx="1849127" cy="2709529"/>
      </dsp:txXfrm>
    </dsp:sp>
    <dsp:sp modelId="{D8E3CB8E-C73D-42D7-9A56-01752B01B27E}">
      <dsp:nvSpPr>
        <dsp:cNvPr id="0" name=""/>
        <dsp:cNvSpPr/>
      </dsp:nvSpPr>
      <dsp:spPr>
        <a:xfrm>
          <a:off x="1961058" y="1088089"/>
          <a:ext cx="1849127" cy="554738"/>
        </a:xfrm>
        <a:prstGeom prst="rect">
          <a:avLst/>
        </a:prstGeom>
        <a:solidFill>
          <a:schemeClr val="accent2">
            <a:hueOff val="651485"/>
            <a:satOff val="-10511"/>
            <a:lumOff val="-1830"/>
            <a:alphaOff val="0"/>
          </a:schemeClr>
        </a:solidFill>
        <a:ln w="10795" cap="flat" cmpd="sng" algn="ctr">
          <a:solidFill>
            <a:schemeClr val="accent2">
              <a:hueOff val="651485"/>
              <a:satOff val="-10511"/>
              <a:lumOff val="-183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122" tIns="146122" rIns="146122" bIns="146122" numCol="1" spcCol="1270" anchor="ctr" anchorCtr="0">
          <a:noAutofit/>
        </a:bodyPr>
        <a:lstStyle/>
        <a:p>
          <a:pPr lvl="0" algn="ctr" defTabSz="800100">
            <a:lnSpc>
              <a:spcPct val="90000"/>
            </a:lnSpc>
            <a:spcBef>
              <a:spcPct val="0"/>
            </a:spcBef>
            <a:spcAft>
              <a:spcPct val="35000"/>
            </a:spcAft>
          </a:pPr>
          <a:r>
            <a:rPr lang="en-US" sz="1800" kern="1200"/>
            <a:t>Understand</a:t>
          </a:r>
        </a:p>
      </dsp:txBody>
      <dsp:txXfrm>
        <a:off x="1961058" y="1088089"/>
        <a:ext cx="1849127" cy="554738"/>
      </dsp:txXfrm>
    </dsp:sp>
    <dsp:sp modelId="{FA7FB8C0-9F20-416C-B1C5-2BB19190ACFE}">
      <dsp:nvSpPr>
        <dsp:cNvPr id="0" name=""/>
        <dsp:cNvSpPr/>
      </dsp:nvSpPr>
      <dsp:spPr>
        <a:xfrm>
          <a:off x="1961058" y="1642827"/>
          <a:ext cx="1849127" cy="2709529"/>
        </a:xfrm>
        <a:prstGeom prst="rect">
          <a:avLst/>
        </a:prstGeom>
        <a:solidFill>
          <a:schemeClr val="accent2">
            <a:tint val="40000"/>
            <a:alpha val="90000"/>
            <a:hueOff val="1069620"/>
            <a:satOff val="-19014"/>
            <a:lumOff val="-1376"/>
            <a:alphaOff val="0"/>
          </a:schemeClr>
        </a:solidFill>
        <a:ln w="10795" cap="flat" cmpd="sng" algn="ctr">
          <a:solidFill>
            <a:schemeClr val="accent2">
              <a:tint val="40000"/>
              <a:alpha val="90000"/>
              <a:hueOff val="1069620"/>
              <a:satOff val="-19014"/>
              <a:lumOff val="-137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653" tIns="182653" rIns="182653" bIns="182653" numCol="1" spcCol="1270" anchor="t" anchorCtr="0">
          <a:noAutofit/>
        </a:bodyPr>
        <a:lstStyle/>
        <a:p>
          <a:pPr lvl="0" algn="l" defTabSz="622300">
            <a:lnSpc>
              <a:spcPct val="90000"/>
            </a:lnSpc>
            <a:spcBef>
              <a:spcPct val="0"/>
            </a:spcBef>
            <a:spcAft>
              <a:spcPct val="35000"/>
            </a:spcAft>
          </a:pPr>
          <a:r>
            <a:rPr lang="en-US" sz="1400" kern="1200"/>
            <a:t>Understand the impact of their behavior and decision-making on themselves and the community.</a:t>
          </a:r>
        </a:p>
      </dsp:txBody>
      <dsp:txXfrm>
        <a:off x="1961058" y="1642827"/>
        <a:ext cx="1849127" cy="2709529"/>
      </dsp:txXfrm>
    </dsp:sp>
    <dsp:sp modelId="{A62B6636-3DA5-4BE2-8D2B-4D5D528B2FB6}">
      <dsp:nvSpPr>
        <dsp:cNvPr id="0" name=""/>
        <dsp:cNvSpPr/>
      </dsp:nvSpPr>
      <dsp:spPr>
        <a:xfrm>
          <a:off x="3918080" y="1088089"/>
          <a:ext cx="1849127" cy="554738"/>
        </a:xfrm>
        <a:prstGeom prst="rect">
          <a:avLst/>
        </a:prstGeom>
        <a:solidFill>
          <a:schemeClr val="accent2">
            <a:hueOff val="1302969"/>
            <a:satOff val="-21023"/>
            <a:lumOff val="-3660"/>
            <a:alphaOff val="0"/>
          </a:schemeClr>
        </a:solidFill>
        <a:ln w="10795" cap="flat" cmpd="sng" algn="ctr">
          <a:solidFill>
            <a:schemeClr val="accent2">
              <a:hueOff val="1302969"/>
              <a:satOff val="-21023"/>
              <a:lumOff val="-366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122" tIns="146122" rIns="146122" bIns="146122" numCol="1" spcCol="1270" anchor="ctr" anchorCtr="0">
          <a:noAutofit/>
        </a:bodyPr>
        <a:lstStyle/>
        <a:p>
          <a:pPr lvl="0" algn="ctr" defTabSz="800100">
            <a:lnSpc>
              <a:spcPct val="90000"/>
            </a:lnSpc>
            <a:spcBef>
              <a:spcPct val="0"/>
            </a:spcBef>
            <a:spcAft>
              <a:spcPct val="35000"/>
            </a:spcAft>
          </a:pPr>
          <a:r>
            <a:rPr lang="en-US" sz="1800" kern="1200"/>
            <a:t>Communicate</a:t>
          </a:r>
        </a:p>
      </dsp:txBody>
      <dsp:txXfrm>
        <a:off x="3918080" y="1088089"/>
        <a:ext cx="1849127" cy="554738"/>
      </dsp:txXfrm>
    </dsp:sp>
    <dsp:sp modelId="{C2BE8B7E-5B2A-4204-9843-AC164F16703B}">
      <dsp:nvSpPr>
        <dsp:cNvPr id="0" name=""/>
        <dsp:cNvSpPr/>
      </dsp:nvSpPr>
      <dsp:spPr>
        <a:xfrm>
          <a:off x="3918080" y="1642827"/>
          <a:ext cx="1849127" cy="2709529"/>
        </a:xfrm>
        <a:prstGeom prst="rect">
          <a:avLst/>
        </a:prstGeom>
        <a:solidFill>
          <a:schemeClr val="accent2">
            <a:tint val="40000"/>
            <a:alpha val="90000"/>
            <a:hueOff val="2139240"/>
            <a:satOff val="-38027"/>
            <a:lumOff val="-2751"/>
            <a:alphaOff val="0"/>
          </a:schemeClr>
        </a:solidFill>
        <a:ln w="10795" cap="flat" cmpd="sng" algn="ctr">
          <a:solidFill>
            <a:schemeClr val="accent2">
              <a:tint val="40000"/>
              <a:alpha val="90000"/>
              <a:hueOff val="2139240"/>
              <a:satOff val="-38027"/>
              <a:lumOff val="-275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653" tIns="182653" rIns="182653" bIns="182653" numCol="1" spcCol="1270" anchor="t" anchorCtr="0">
          <a:noAutofit/>
        </a:bodyPr>
        <a:lstStyle/>
        <a:p>
          <a:pPr lvl="0" algn="l" defTabSz="622300">
            <a:lnSpc>
              <a:spcPct val="90000"/>
            </a:lnSpc>
            <a:spcBef>
              <a:spcPct val="0"/>
            </a:spcBef>
            <a:spcAft>
              <a:spcPct val="35000"/>
            </a:spcAft>
          </a:pPr>
          <a:r>
            <a:rPr lang="en-US" sz="1400" kern="1200"/>
            <a:t>Communicate their personal responsibility for their behavior within the College community.</a:t>
          </a:r>
        </a:p>
      </dsp:txBody>
      <dsp:txXfrm>
        <a:off x="3918080" y="1642827"/>
        <a:ext cx="1849127" cy="2709529"/>
      </dsp:txXfrm>
    </dsp:sp>
    <dsp:sp modelId="{63D9A444-0170-4BB6-87E4-5F28E965887A}">
      <dsp:nvSpPr>
        <dsp:cNvPr id="0" name=""/>
        <dsp:cNvSpPr/>
      </dsp:nvSpPr>
      <dsp:spPr>
        <a:xfrm>
          <a:off x="5875102" y="1088089"/>
          <a:ext cx="1849127" cy="554738"/>
        </a:xfrm>
        <a:prstGeom prst="rect">
          <a:avLst/>
        </a:prstGeom>
        <a:solidFill>
          <a:schemeClr val="accent2">
            <a:hueOff val="1954454"/>
            <a:satOff val="-31534"/>
            <a:lumOff val="-5490"/>
            <a:alphaOff val="0"/>
          </a:schemeClr>
        </a:solidFill>
        <a:ln w="10795" cap="flat" cmpd="sng" algn="ctr">
          <a:solidFill>
            <a:schemeClr val="accent2">
              <a:hueOff val="1954454"/>
              <a:satOff val="-31534"/>
              <a:lumOff val="-549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122" tIns="146122" rIns="146122" bIns="146122" numCol="1" spcCol="1270" anchor="ctr" anchorCtr="0">
          <a:noAutofit/>
        </a:bodyPr>
        <a:lstStyle/>
        <a:p>
          <a:pPr lvl="0" algn="ctr" defTabSz="800100">
            <a:lnSpc>
              <a:spcPct val="90000"/>
            </a:lnSpc>
            <a:spcBef>
              <a:spcPct val="0"/>
            </a:spcBef>
            <a:spcAft>
              <a:spcPct val="35000"/>
            </a:spcAft>
          </a:pPr>
          <a:r>
            <a:rPr lang="en-US" sz="1800" kern="1200"/>
            <a:t>Identify</a:t>
          </a:r>
        </a:p>
      </dsp:txBody>
      <dsp:txXfrm>
        <a:off x="5875102" y="1088089"/>
        <a:ext cx="1849127" cy="554738"/>
      </dsp:txXfrm>
    </dsp:sp>
    <dsp:sp modelId="{DD281700-78BC-4284-AC13-BABD30A1D6D3}">
      <dsp:nvSpPr>
        <dsp:cNvPr id="0" name=""/>
        <dsp:cNvSpPr/>
      </dsp:nvSpPr>
      <dsp:spPr>
        <a:xfrm>
          <a:off x="5875102" y="1642827"/>
          <a:ext cx="1849127" cy="2709529"/>
        </a:xfrm>
        <a:prstGeom prst="rect">
          <a:avLst/>
        </a:prstGeom>
        <a:solidFill>
          <a:schemeClr val="accent2">
            <a:tint val="40000"/>
            <a:alpha val="90000"/>
            <a:hueOff val="3208860"/>
            <a:satOff val="-57041"/>
            <a:lumOff val="-4127"/>
            <a:alphaOff val="0"/>
          </a:schemeClr>
        </a:solidFill>
        <a:ln w="10795" cap="flat" cmpd="sng" algn="ctr">
          <a:solidFill>
            <a:schemeClr val="accent2">
              <a:tint val="40000"/>
              <a:alpha val="90000"/>
              <a:hueOff val="3208860"/>
              <a:satOff val="-57041"/>
              <a:lumOff val="-412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653" tIns="182653" rIns="182653" bIns="182653" numCol="1" spcCol="1270" anchor="t" anchorCtr="0">
          <a:noAutofit/>
        </a:bodyPr>
        <a:lstStyle/>
        <a:p>
          <a:pPr lvl="0" algn="l" defTabSz="622300">
            <a:lnSpc>
              <a:spcPct val="90000"/>
            </a:lnSpc>
            <a:spcBef>
              <a:spcPct val="0"/>
            </a:spcBef>
            <a:spcAft>
              <a:spcPct val="35000"/>
            </a:spcAft>
          </a:pPr>
          <a:r>
            <a:rPr lang="en-US" sz="1400" kern="1200"/>
            <a:t>Identify ways to address their actions(s) so that their choices do not negatively impact their educational goals and success in the future.</a:t>
          </a:r>
        </a:p>
      </dsp:txBody>
      <dsp:txXfrm>
        <a:off x="5875102" y="1642827"/>
        <a:ext cx="1849127" cy="27095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05FE16-CFAF-409B-9498-F6743E87B657}">
      <dsp:nvSpPr>
        <dsp:cNvPr id="0" name=""/>
        <dsp:cNvSpPr/>
      </dsp:nvSpPr>
      <dsp:spPr>
        <a:xfrm>
          <a:off x="0" y="6389"/>
          <a:ext cx="8041887" cy="1894996"/>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E9D8BF-57DA-4E72-881E-1E5D5A0102F8}">
      <dsp:nvSpPr>
        <dsp:cNvPr id="0" name=""/>
        <dsp:cNvSpPr/>
      </dsp:nvSpPr>
      <dsp:spPr>
        <a:xfrm>
          <a:off x="573236" y="432763"/>
          <a:ext cx="1043266" cy="104224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EDB3B5-F1E0-46A7-AF4E-7A96D06DD094}">
      <dsp:nvSpPr>
        <dsp:cNvPr id="0" name=""/>
        <dsp:cNvSpPr/>
      </dsp:nvSpPr>
      <dsp:spPr>
        <a:xfrm>
          <a:off x="2189739" y="6389"/>
          <a:ext cx="5678002" cy="18968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0750" tIns="200750" rIns="200750" bIns="200750" numCol="1" spcCol="1270" anchor="ctr" anchorCtr="0">
          <a:noAutofit/>
        </a:bodyPr>
        <a:lstStyle/>
        <a:p>
          <a:pPr lvl="0" algn="l" defTabSz="622300">
            <a:lnSpc>
              <a:spcPct val="100000"/>
            </a:lnSpc>
            <a:spcBef>
              <a:spcPct val="0"/>
            </a:spcBef>
            <a:spcAft>
              <a:spcPct val="35000"/>
            </a:spcAft>
          </a:pPr>
          <a:r>
            <a:rPr lang="en-US" sz="1400" kern="1200"/>
            <a:t>The student conduct program at MCLA is to be developmental and educational in nature and not intended to punish students; rather, it exists to protect the interests of the campus community and to challenge those whose decision-making is not in accordance with MCLA policies and to align choices to be a positive member of the community.  Outcomes are intended to educate and challenge student’s ethical decision-making and align with the values of the MCLA community. </a:t>
          </a:r>
        </a:p>
      </dsp:txBody>
      <dsp:txXfrm>
        <a:off x="2189739" y="6389"/>
        <a:ext cx="5678002" cy="1896848"/>
      </dsp:txXfrm>
    </dsp:sp>
    <dsp:sp modelId="{113EFCFE-9B52-43BB-A6B0-247AECA2ACB5}">
      <dsp:nvSpPr>
        <dsp:cNvPr id="0" name=""/>
        <dsp:cNvSpPr/>
      </dsp:nvSpPr>
      <dsp:spPr>
        <a:xfrm>
          <a:off x="0" y="2324760"/>
          <a:ext cx="8041887" cy="1894996"/>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DB660F-615D-4987-86C6-95C231EB4D15}">
      <dsp:nvSpPr>
        <dsp:cNvPr id="0" name=""/>
        <dsp:cNvSpPr/>
      </dsp:nvSpPr>
      <dsp:spPr>
        <a:xfrm>
          <a:off x="573236" y="2751134"/>
          <a:ext cx="1043266" cy="104224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FE55D0-D620-4F3F-B83F-B9CAE57E1878}">
      <dsp:nvSpPr>
        <dsp:cNvPr id="0" name=""/>
        <dsp:cNvSpPr/>
      </dsp:nvSpPr>
      <dsp:spPr>
        <a:xfrm>
          <a:off x="2189739" y="2324760"/>
          <a:ext cx="5678002" cy="18968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0750" tIns="200750" rIns="200750" bIns="200750" numCol="1" spcCol="1270" anchor="ctr" anchorCtr="0">
          <a:noAutofit/>
        </a:bodyPr>
        <a:lstStyle/>
        <a:p>
          <a:pPr lvl="0" algn="l" defTabSz="622300">
            <a:lnSpc>
              <a:spcPct val="100000"/>
            </a:lnSpc>
            <a:spcBef>
              <a:spcPct val="0"/>
            </a:spcBef>
            <a:spcAft>
              <a:spcPct val="35000"/>
            </a:spcAft>
          </a:pPr>
          <a:r>
            <a:rPr lang="en-US" sz="1400" kern="1200"/>
            <a:t>As a member of the MCLA community, members are to be respectful, responsible individuals who are held accountable for their choices and actions.  All members of the faculty and staff strive to create and support an educational environment that promotes student growth and development. </a:t>
          </a:r>
        </a:p>
      </dsp:txBody>
      <dsp:txXfrm>
        <a:off x="2189739" y="2324760"/>
        <a:ext cx="5678002" cy="1896848"/>
      </dsp:txXfrm>
    </dsp:sp>
    <dsp:sp modelId="{EDAD1781-8015-43D3-8F01-DCF8261DC9BB}">
      <dsp:nvSpPr>
        <dsp:cNvPr id="0" name=""/>
        <dsp:cNvSpPr/>
      </dsp:nvSpPr>
      <dsp:spPr>
        <a:xfrm>
          <a:off x="0" y="4643130"/>
          <a:ext cx="8041887" cy="1894996"/>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C559E73-C1EC-4BFA-A28B-0C868447DC8B}">
      <dsp:nvSpPr>
        <dsp:cNvPr id="0" name=""/>
        <dsp:cNvSpPr/>
      </dsp:nvSpPr>
      <dsp:spPr>
        <a:xfrm>
          <a:off x="573236" y="5069504"/>
          <a:ext cx="1043266" cy="104224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996660-3FA3-484D-B483-4E774AAA5057}">
      <dsp:nvSpPr>
        <dsp:cNvPr id="0" name=""/>
        <dsp:cNvSpPr/>
      </dsp:nvSpPr>
      <dsp:spPr>
        <a:xfrm>
          <a:off x="2189739" y="4643130"/>
          <a:ext cx="5678002" cy="18968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0750" tIns="200750" rIns="200750" bIns="200750" numCol="1" spcCol="1270" anchor="ctr" anchorCtr="0">
          <a:noAutofit/>
        </a:bodyPr>
        <a:lstStyle/>
        <a:p>
          <a:pPr lvl="0" algn="l" defTabSz="622300">
            <a:lnSpc>
              <a:spcPct val="100000"/>
            </a:lnSpc>
            <a:spcBef>
              <a:spcPct val="0"/>
            </a:spcBef>
            <a:spcAft>
              <a:spcPct val="35000"/>
            </a:spcAft>
          </a:pPr>
          <a:r>
            <a:rPr lang="en-US" sz="1400" kern="1200"/>
            <a:t>The College recognizes the rights of all individuals to express themselves in works and actions and encourage civil discourse so long as they do so without infringing upon the rights of others or violating the policies outlined in the Student Handbook.  There must be a willingness and commitment among all individuals in the MCLA Community to associate in a way that allows individual freedom, rights, and privileges to coexist with reasonable order.  Members of the College community assume a respect for these basic principles that enable the College to accomplish its mission. </a:t>
          </a:r>
        </a:p>
      </dsp:txBody>
      <dsp:txXfrm>
        <a:off x="2189739" y="4643130"/>
        <a:ext cx="5678002" cy="18968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1055F9-E7DC-44F9-98E8-B13DFE100E4A}">
      <dsp:nvSpPr>
        <dsp:cNvPr id="0" name=""/>
        <dsp:cNvSpPr/>
      </dsp:nvSpPr>
      <dsp:spPr>
        <a:xfrm>
          <a:off x="0" y="110574"/>
          <a:ext cx="2493490" cy="1496094"/>
        </a:xfrm>
        <a:prstGeom prst="rect">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solidFill>
                <a:schemeClr val="tx1"/>
              </a:solidFill>
            </a:rPr>
            <a:t>The right to be treated with respect, dignity, and compassion by College officials and by all persons involved in the Conduct Review Process.</a:t>
          </a:r>
          <a:endParaRPr lang="en-US" sz="1300" b="0" i="0" u="none" strike="noStrike" kern="1200" cap="none" baseline="0" noProof="0" dirty="0">
            <a:solidFill>
              <a:srgbClr val="010000"/>
            </a:solidFill>
            <a:latin typeface="Corbel"/>
          </a:endParaRPr>
        </a:p>
      </dsp:txBody>
      <dsp:txXfrm>
        <a:off x="0" y="110574"/>
        <a:ext cx="2493490" cy="1496094"/>
      </dsp:txXfrm>
    </dsp:sp>
    <dsp:sp modelId="{98EF38C4-EFA6-453C-B2F1-8F87152CEBB1}">
      <dsp:nvSpPr>
        <dsp:cNvPr id="0" name=""/>
        <dsp:cNvSpPr/>
      </dsp:nvSpPr>
      <dsp:spPr>
        <a:xfrm>
          <a:off x="2742839" y="110574"/>
          <a:ext cx="2493490" cy="1496094"/>
        </a:xfrm>
        <a:prstGeom prst="rect">
          <a:avLst/>
        </a:prstGeom>
        <a:solidFill>
          <a:schemeClr val="accent2">
            <a:hueOff val="325742"/>
            <a:satOff val="-5256"/>
            <a:lumOff val="-915"/>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solidFill>
                <a:schemeClr val="tx1"/>
              </a:solidFill>
            </a:rPr>
            <a:t>The right to have the opportunity to review all college policies.  A student is responsible for knowing all policies as listed in the Student Handbook, including those that may occur through encouragement or neglect.</a:t>
          </a:r>
        </a:p>
      </dsp:txBody>
      <dsp:txXfrm>
        <a:off x="2742839" y="110574"/>
        <a:ext cx="2493490" cy="1496094"/>
      </dsp:txXfrm>
    </dsp:sp>
    <dsp:sp modelId="{3BF03830-0066-4F9D-B4C1-5510E70ABACD}">
      <dsp:nvSpPr>
        <dsp:cNvPr id="0" name=""/>
        <dsp:cNvSpPr/>
      </dsp:nvSpPr>
      <dsp:spPr>
        <a:xfrm>
          <a:off x="5485678" y="110574"/>
          <a:ext cx="2493490" cy="1496094"/>
        </a:xfrm>
        <a:prstGeom prst="rect">
          <a:avLst/>
        </a:prstGeom>
        <a:solidFill>
          <a:schemeClr val="accent2">
            <a:hueOff val="651485"/>
            <a:satOff val="-10511"/>
            <a:lumOff val="-183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solidFill>
                <a:schemeClr val="tx1"/>
              </a:solidFill>
            </a:rPr>
            <a:t>The right to be informed by written notice, delivered electronically, of the alleged violation(s) and also the date, time, and place of the meeting/hearing.</a:t>
          </a:r>
        </a:p>
      </dsp:txBody>
      <dsp:txXfrm>
        <a:off x="5485678" y="110574"/>
        <a:ext cx="2493490" cy="1496094"/>
      </dsp:txXfrm>
    </dsp:sp>
    <dsp:sp modelId="{37F03F4C-B09F-4D50-AF48-D5E7EAD5FE17}">
      <dsp:nvSpPr>
        <dsp:cNvPr id="0" name=""/>
        <dsp:cNvSpPr/>
      </dsp:nvSpPr>
      <dsp:spPr>
        <a:xfrm>
          <a:off x="0" y="1856017"/>
          <a:ext cx="2493490" cy="1496094"/>
        </a:xfrm>
        <a:prstGeom prst="rect">
          <a:avLst/>
        </a:prstGeom>
        <a:solidFill>
          <a:schemeClr val="accent2">
            <a:hueOff val="977227"/>
            <a:satOff val="-15767"/>
            <a:lumOff val="-2745"/>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solidFill>
                <a:schemeClr val="tx1"/>
              </a:solidFill>
            </a:rPr>
            <a:t>The right to review documentation and respond to the information in documentation presented at the time of the meeting/hearing.</a:t>
          </a:r>
        </a:p>
      </dsp:txBody>
      <dsp:txXfrm>
        <a:off x="0" y="1856017"/>
        <a:ext cx="2493490" cy="1496094"/>
      </dsp:txXfrm>
    </dsp:sp>
    <dsp:sp modelId="{9255F9AF-C74D-48A4-95F2-62F047AFF033}">
      <dsp:nvSpPr>
        <dsp:cNvPr id="0" name=""/>
        <dsp:cNvSpPr/>
      </dsp:nvSpPr>
      <dsp:spPr>
        <a:xfrm>
          <a:off x="2742839" y="1856017"/>
          <a:ext cx="2493490" cy="1496094"/>
        </a:xfrm>
        <a:prstGeom prst="rect">
          <a:avLst/>
        </a:prstGeom>
        <a:solidFill>
          <a:schemeClr val="accent2">
            <a:hueOff val="1302969"/>
            <a:satOff val="-21023"/>
            <a:lumOff val="-366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solidFill>
                <a:schemeClr val="tx1"/>
              </a:solidFill>
            </a:rPr>
            <a:t>The right to participate in the meeting/hearing or remain silent. If the student chooses to remain silent, the conduct review process will move forward. </a:t>
          </a:r>
        </a:p>
      </dsp:txBody>
      <dsp:txXfrm>
        <a:off x="2742839" y="1856017"/>
        <a:ext cx="2493490" cy="1496094"/>
      </dsp:txXfrm>
    </dsp:sp>
    <dsp:sp modelId="{758160BC-F387-44CF-8C02-ABE922C254A5}">
      <dsp:nvSpPr>
        <dsp:cNvPr id="0" name=""/>
        <dsp:cNvSpPr/>
      </dsp:nvSpPr>
      <dsp:spPr>
        <a:xfrm>
          <a:off x="5485678" y="1856017"/>
          <a:ext cx="2493490" cy="1496094"/>
        </a:xfrm>
        <a:prstGeom prst="rect">
          <a:avLst/>
        </a:prstGeom>
        <a:solidFill>
          <a:schemeClr val="accent2">
            <a:hueOff val="1628711"/>
            <a:satOff val="-26278"/>
            <a:lumOff val="-4575"/>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solidFill>
                <a:schemeClr val="tx1"/>
              </a:solidFill>
            </a:rPr>
            <a:t>The right to have the level of responsibility determined based on “preponderance of information” standard, which means it is more likely than not the violation occurred.</a:t>
          </a:r>
        </a:p>
      </dsp:txBody>
      <dsp:txXfrm>
        <a:off x="5485678" y="1856017"/>
        <a:ext cx="2493490" cy="1496094"/>
      </dsp:txXfrm>
    </dsp:sp>
    <dsp:sp modelId="{96BB1C0A-B647-4471-AFDB-8F758E712D52}">
      <dsp:nvSpPr>
        <dsp:cNvPr id="0" name=""/>
        <dsp:cNvSpPr/>
      </dsp:nvSpPr>
      <dsp:spPr>
        <a:xfrm>
          <a:off x="2742839" y="3601460"/>
          <a:ext cx="2493490" cy="1496094"/>
        </a:xfrm>
        <a:prstGeom prst="rect">
          <a:avLst/>
        </a:prstGeom>
        <a:solidFill>
          <a:schemeClr val="accent2">
            <a:hueOff val="1954454"/>
            <a:satOff val="-31534"/>
            <a:lumOff val="-549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solidFill>
                <a:schemeClr val="tx1"/>
              </a:solidFill>
            </a:rPr>
            <a:t>The right to request an appeal on the finding(s) and/or outcomes(s) issued based on the appeal criteria.  Appeals may only be granted if at least one of the two specific criteria are met. (See Appeal Process section)</a:t>
          </a:r>
        </a:p>
      </dsp:txBody>
      <dsp:txXfrm>
        <a:off x="2742839" y="3601460"/>
        <a:ext cx="2493490" cy="149609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AEE1A6-65E6-4981-A7E7-E99D3259A0BE}">
      <dsp:nvSpPr>
        <dsp:cNvPr id="0" name=""/>
        <dsp:cNvSpPr/>
      </dsp:nvSpPr>
      <dsp:spPr>
        <a:xfrm>
          <a:off x="1275955" y="1837"/>
          <a:ext cx="1072265" cy="1072265"/>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3C729E-14CD-4969-97D2-F3FDE50FA310}">
      <dsp:nvSpPr>
        <dsp:cNvPr id="0" name=""/>
        <dsp:cNvSpPr/>
      </dsp:nvSpPr>
      <dsp:spPr>
        <a:xfrm>
          <a:off x="1504471" y="230353"/>
          <a:ext cx="615234" cy="615234"/>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D26A41C-6BF2-4C29-80EC-92503906B5C2}">
      <dsp:nvSpPr>
        <dsp:cNvPr id="0" name=""/>
        <dsp:cNvSpPr/>
      </dsp:nvSpPr>
      <dsp:spPr>
        <a:xfrm>
          <a:off x="933182" y="1408087"/>
          <a:ext cx="1757812" cy="703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90000"/>
            </a:lnSpc>
            <a:spcBef>
              <a:spcPct val="0"/>
            </a:spcBef>
            <a:spcAft>
              <a:spcPct val="35000"/>
            </a:spcAft>
            <a:defRPr cap="all"/>
          </a:pPr>
          <a:r>
            <a:rPr lang="en-US" sz="2000" kern="1200"/>
            <a:t>Filing a Report</a:t>
          </a:r>
        </a:p>
      </dsp:txBody>
      <dsp:txXfrm>
        <a:off x="933182" y="1408087"/>
        <a:ext cx="1757812" cy="703125"/>
      </dsp:txXfrm>
    </dsp:sp>
    <dsp:sp modelId="{3055006C-019F-45C0-A01C-CAA598D81E34}">
      <dsp:nvSpPr>
        <dsp:cNvPr id="0" name=""/>
        <dsp:cNvSpPr/>
      </dsp:nvSpPr>
      <dsp:spPr>
        <a:xfrm>
          <a:off x="3341385" y="1837"/>
          <a:ext cx="1072265" cy="1072265"/>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2F92B1-4FD4-40B3-A200-289A90364667}">
      <dsp:nvSpPr>
        <dsp:cNvPr id="0" name=""/>
        <dsp:cNvSpPr/>
      </dsp:nvSpPr>
      <dsp:spPr>
        <a:xfrm>
          <a:off x="3569900" y="230353"/>
          <a:ext cx="615234" cy="615234"/>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1FA379D-3106-4A5C-A2B9-676E58757725}">
      <dsp:nvSpPr>
        <dsp:cNvPr id="0" name=""/>
        <dsp:cNvSpPr/>
      </dsp:nvSpPr>
      <dsp:spPr>
        <a:xfrm>
          <a:off x="2998611" y="1408087"/>
          <a:ext cx="1757812" cy="703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90000"/>
            </a:lnSpc>
            <a:spcBef>
              <a:spcPct val="0"/>
            </a:spcBef>
            <a:spcAft>
              <a:spcPct val="35000"/>
            </a:spcAft>
            <a:defRPr cap="all"/>
          </a:pPr>
          <a:r>
            <a:rPr lang="en-US" sz="2000" kern="1200"/>
            <a:t>Review of Report</a:t>
          </a:r>
        </a:p>
      </dsp:txBody>
      <dsp:txXfrm>
        <a:off x="2998611" y="1408087"/>
        <a:ext cx="1757812" cy="703125"/>
      </dsp:txXfrm>
    </dsp:sp>
    <dsp:sp modelId="{9ADF2748-DFD5-4B29-A7C3-44440E652C28}">
      <dsp:nvSpPr>
        <dsp:cNvPr id="0" name=""/>
        <dsp:cNvSpPr/>
      </dsp:nvSpPr>
      <dsp:spPr>
        <a:xfrm>
          <a:off x="5406814" y="1837"/>
          <a:ext cx="1072265" cy="1072265"/>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2C1307-9571-4055-8F5C-520504D976BA}">
      <dsp:nvSpPr>
        <dsp:cNvPr id="0" name=""/>
        <dsp:cNvSpPr/>
      </dsp:nvSpPr>
      <dsp:spPr>
        <a:xfrm>
          <a:off x="5635330" y="230353"/>
          <a:ext cx="615234" cy="615234"/>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9866C1B-DCB2-47C8-9631-CE5A980E5728}">
      <dsp:nvSpPr>
        <dsp:cNvPr id="0" name=""/>
        <dsp:cNvSpPr/>
      </dsp:nvSpPr>
      <dsp:spPr>
        <a:xfrm>
          <a:off x="5064041" y="1408087"/>
          <a:ext cx="1757812" cy="703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90000"/>
            </a:lnSpc>
            <a:spcBef>
              <a:spcPct val="0"/>
            </a:spcBef>
            <a:spcAft>
              <a:spcPct val="35000"/>
            </a:spcAft>
            <a:defRPr cap="all"/>
          </a:pPr>
          <a:r>
            <a:rPr lang="en-US" sz="2000" kern="1200"/>
            <a:t>Interim Measures</a:t>
          </a:r>
        </a:p>
      </dsp:txBody>
      <dsp:txXfrm>
        <a:off x="5064041" y="1408087"/>
        <a:ext cx="1757812" cy="703125"/>
      </dsp:txXfrm>
    </dsp:sp>
    <dsp:sp modelId="{8B2D931E-1A38-48C1-895A-2029B1803CFE}">
      <dsp:nvSpPr>
        <dsp:cNvPr id="0" name=""/>
        <dsp:cNvSpPr/>
      </dsp:nvSpPr>
      <dsp:spPr>
        <a:xfrm>
          <a:off x="2308670" y="2550666"/>
          <a:ext cx="1072265" cy="1072265"/>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3B3DE6-473A-4222-8A3C-D1ED4193772F}">
      <dsp:nvSpPr>
        <dsp:cNvPr id="0" name=""/>
        <dsp:cNvSpPr/>
      </dsp:nvSpPr>
      <dsp:spPr>
        <a:xfrm>
          <a:off x="2537185" y="2779181"/>
          <a:ext cx="615234" cy="615234"/>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13D986E-0E55-4762-B5E4-2D7049A2BF4A}">
      <dsp:nvSpPr>
        <dsp:cNvPr id="0" name=""/>
        <dsp:cNvSpPr/>
      </dsp:nvSpPr>
      <dsp:spPr>
        <a:xfrm>
          <a:off x="1965896" y="3956916"/>
          <a:ext cx="1757812" cy="703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90000"/>
            </a:lnSpc>
            <a:spcBef>
              <a:spcPct val="0"/>
            </a:spcBef>
            <a:spcAft>
              <a:spcPct val="35000"/>
            </a:spcAft>
            <a:defRPr cap="all"/>
          </a:pPr>
          <a:r>
            <a:rPr lang="en-US" sz="2000" kern="1200"/>
            <a:t>Preliminary Meeting</a:t>
          </a:r>
        </a:p>
      </dsp:txBody>
      <dsp:txXfrm>
        <a:off x="1965896" y="3956916"/>
        <a:ext cx="1757812" cy="703125"/>
      </dsp:txXfrm>
    </dsp:sp>
    <dsp:sp modelId="{49865DA7-5BA0-4CD0-B865-789878F6C8A8}">
      <dsp:nvSpPr>
        <dsp:cNvPr id="0" name=""/>
        <dsp:cNvSpPr/>
      </dsp:nvSpPr>
      <dsp:spPr>
        <a:xfrm>
          <a:off x="4374100" y="2550666"/>
          <a:ext cx="1072265" cy="1072265"/>
        </a:xfrm>
        <a:prstGeom prst="round2DiagRect">
          <a:avLst>
            <a:gd name="adj1" fmla="val 29727"/>
            <a:gd name="adj2" fmla="val 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0357A8-A159-4E99-819B-B9596EF26EAF}">
      <dsp:nvSpPr>
        <dsp:cNvPr id="0" name=""/>
        <dsp:cNvSpPr/>
      </dsp:nvSpPr>
      <dsp:spPr>
        <a:xfrm>
          <a:off x="4602615" y="2779181"/>
          <a:ext cx="615234" cy="615234"/>
        </a:xfrm>
        <a:prstGeom prst="rect">
          <a:avLst/>
        </a:prstGeom>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3C614E4-DC87-46FF-9B99-F98AF96974C6}">
      <dsp:nvSpPr>
        <dsp:cNvPr id="0" name=""/>
        <dsp:cNvSpPr/>
      </dsp:nvSpPr>
      <dsp:spPr>
        <a:xfrm>
          <a:off x="4031326" y="3956916"/>
          <a:ext cx="1757812" cy="703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90000"/>
            </a:lnSpc>
            <a:spcBef>
              <a:spcPct val="0"/>
            </a:spcBef>
            <a:spcAft>
              <a:spcPct val="35000"/>
            </a:spcAft>
            <a:defRPr cap="all"/>
          </a:pPr>
          <a:r>
            <a:rPr lang="en-US" sz="2000" kern="1200"/>
            <a:t>Types of Case Resolutions</a:t>
          </a:r>
        </a:p>
      </dsp:txBody>
      <dsp:txXfrm>
        <a:off x="4031326" y="3956916"/>
        <a:ext cx="1757812" cy="7031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D8672F-3CF9-4198-B705-9251D8F10DDC}">
      <dsp:nvSpPr>
        <dsp:cNvPr id="0" name=""/>
        <dsp:cNvSpPr/>
      </dsp:nvSpPr>
      <dsp:spPr>
        <a:xfrm>
          <a:off x="982805" y="135914"/>
          <a:ext cx="1098000" cy="1098000"/>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74722D-571B-49B6-A39B-5B3F5292B110}">
      <dsp:nvSpPr>
        <dsp:cNvPr id="0" name=""/>
        <dsp:cNvSpPr/>
      </dsp:nvSpPr>
      <dsp:spPr>
        <a:xfrm>
          <a:off x="1216805" y="369914"/>
          <a:ext cx="630000" cy="630000"/>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7D98E75-5C3F-4FF6-93CF-8FABCDBBEE1B}">
      <dsp:nvSpPr>
        <dsp:cNvPr id="0" name=""/>
        <dsp:cNvSpPr/>
      </dsp:nvSpPr>
      <dsp:spPr>
        <a:xfrm>
          <a:off x="631805" y="1575914"/>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755650">
            <a:lnSpc>
              <a:spcPct val="90000"/>
            </a:lnSpc>
            <a:spcBef>
              <a:spcPct val="0"/>
            </a:spcBef>
            <a:spcAft>
              <a:spcPct val="35000"/>
            </a:spcAft>
            <a:defRPr cap="all"/>
          </a:pPr>
          <a:r>
            <a:rPr lang="en-US" sz="1700" kern="1200"/>
            <a:t>Informal Resolution</a:t>
          </a:r>
        </a:p>
      </dsp:txBody>
      <dsp:txXfrm>
        <a:off x="631805" y="1575914"/>
        <a:ext cx="1800000" cy="720000"/>
      </dsp:txXfrm>
    </dsp:sp>
    <dsp:sp modelId="{8983DE2C-6DFB-4BBC-B957-26E9324C424A}">
      <dsp:nvSpPr>
        <dsp:cNvPr id="0" name=""/>
        <dsp:cNvSpPr/>
      </dsp:nvSpPr>
      <dsp:spPr>
        <a:xfrm>
          <a:off x="3097805" y="135914"/>
          <a:ext cx="1098000" cy="1098000"/>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F7AF72B-79D1-4ABD-86E6-BDCBD39DFBC4}">
      <dsp:nvSpPr>
        <dsp:cNvPr id="0" name=""/>
        <dsp:cNvSpPr/>
      </dsp:nvSpPr>
      <dsp:spPr>
        <a:xfrm>
          <a:off x="3331805" y="369914"/>
          <a:ext cx="630000" cy="630000"/>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6FB561F-AB78-4582-A494-2A7384A28CA3}">
      <dsp:nvSpPr>
        <dsp:cNvPr id="0" name=""/>
        <dsp:cNvSpPr/>
      </dsp:nvSpPr>
      <dsp:spPr>
        <a:xfrm>
          <a:off x="2746805" y="1575914"/>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755650">
            <a:lnSpc>
              <a:spcPct val="90000"/>
            </a:lnSpc>
            <a:spcBef>
              <a:spcPct val="0"/>
            </a:spcBef>
            <a:spcAft>
              <a:spcPct val="35000"/>
            </a:spcAft>
            <a:defRPr cap="all"/>
          </a:pPr>
          <a:r>
            <a:rPr lang="en-US" sz="1700" kern="1200"/>
            <a:t>Letter of Reprimand</a:t>
          </a:r>
        </a:p>
      </dsp:txBody>
      <dsp:txXfrm>
        <a:off x="2746805" y="1575914"/>
        <a:ext cx="1800000" cy="720000"/>
      </dsp:txXfrm>
    </dsp:sp>
    <dsp:sp modelId="{23CE0B0E-B0E4-44FD-B5F4-C6112254A30B}">
      <dsp:nvSpPr>
        <dsp:cNvPr id="0" name=""/>
        <dsp:cNvSpPr/>
      </dsp:nvSpPr>
      <dsp:spPr>
        <a:xfrm>
          <a:off x="5212805" y="135914"/>
          <a:ext cx="1098000" cy="1098000"/>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2372CE-CC41-4410-8FB8-B6A75BC6AAF1}">
      <dsp:nvSpPr>
        <dsp:cNvPr id="0" name=""/>
        <dsp:cNvSpPr/>
      </dsp:nvSpPr>
      <dsp:spPr>
        <a:xfrm>
          <a:off x="5446805" y="369914"/>
          <a:ext cx="630000" cy="630000"/>
        </a:xfrm>
        <a:prstGeom prst="rect">
          <a:avLst/>
        </a:prstGeom>
        <a:blipFill>
          <a:blip xmlns:r="http://schemas.openxmlformats.org/officeDocument/2006/relationships" r:embed="rId5">
            <a:extLst>
              <a:ext uri="{96DAC541-7B7A-43D3-8B79-37D633B846F1}">
                <asvg:svgBlip xmlns:asvg="http://schemas.microsoft.com/office/drawing/2016/SVG/main" xmlns=""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A0BA67F-376B-44AC-94AF-26E693D03A5C}">
      <dsp:nvSpPr>
        <dsp:cNvPr id="0" name=""/>
        <dsp:cNvSpPr/>
      </dsp:nvSpPr>
      <dsp:spPr>
        <a:xfrm>
          <a:off x="4861805" y="1575914"/>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755650">
            <a:lnSpc>
              <a:spcPct val="90000"/>
            </a:lnSpc>
            <a:spcBef>
              <a:spcPct val="0"/>
            </a:spcBef>
            <a:spcAft>
              <a:spcPct val="35000"/>
            </a:spcAft>
            <a:defRPr cap="all"/>
          </a:pPr>
          <a:r>
            <a:rPr lang="en-US" sz="1700" kern="1200"/>
            <a:t>Conduct Review Meeting</a:t>
          </a:r>
        </a:p>
      </dsp:txBody>
      <dsp:txXfrm>
        <a:off x="4861805" y="1575914"/>
        <a:ext cx="1800000" cy="720000"/>
      </dsp:txXfrm>
    </dsp:sp>
    <dsp:sp modelId="{54CAC9CD-39F9-4E4F-A213-0934C5BB397E}">
      <dsp:nvSpPr>
        <dsp:cNvPr id="0" name=""/>
        <dsp:cNvSpPr/>
      </dsp:nvSpPr>
      <dsp:spPr>
        <a:xfrm>
          <a:off x="2040305" y="2745914"/>
          <a:ext cx="1098000" cy="1098000"/>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35D6BC-E717-4C40-8AF2-5BA290956DB9}">
      <dsp:nvSpPr>
        <dsp:cNvPr id="0" name=""/>
        <dsp:cNvSpPr/>
      </dsp:nvSpPr>
      <dsp:spPr>
        <a:xfrm>
          <a:off x="2274305" y="2979914"/>
          <a:ext cx="630000" cy="630000"/>
        </a:xfrm>
        <a:prstGeom prst="rect">
          <a:avLst/>
        </a:prstGeom>
        <a:blipFill>
          <a:blip xmlns:r="http://schemas.openxmlformats.org/officeDocument/2006/relationships"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9438CDF-A57C-4223-995A-94F664D6CDE5}">
      <dsp:nvSpPr>
        <dsp:cNvPr id="0" name=""/>
        <dsp:cNvSpPr/>
      </dsp:nvSpPr>
      <dsp:spPr>
        <a:xfrm>
          <a:off x="1689305" y="4185914"/>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755650">
            <a:lnSpc>
              <a:spcPct val="90000"/>
            </a:lnSpc>
            <a:spcBef>
              <a:spcPct val="0"/>
            </a:spcBef>
            <a:spcAft>
              <a:spcPct val="35000"/>
            </a:spcAft>
            <a:defRPr cap="all"/>
          </a:pPr>
          <a:r>
            <a:rPr lang="en-US" sz="1700" kern="1200"/>
            <a:t>Administrative Hearing</a:t>
          </a:r>
        </a:p>
      </dsp:txBody>
      <dsp:txXfrm>
        <a:off x="1689305" y="4185914"/>
        <a:ext cx="1800000" cy="720000"/>
      </dsp:txXfrm>
    </dsp:sp>
    <dsp:sp modelId="{449F7D50-8C10-4977-B40C-C9C5F88217EE}">
      <dsp:nvSpPr>
        <dsp:cNvPr id="0" name=""/>
        <dsp:cNvSpPr/>
      </dsp:nvSpPr>
      <dsp:spPr>
        <a:xfrm>
          <a:off x="4155305" y="2745914"/>
          <a:ext cx="1098000" cy="1098000"/>
        </a:xfrm>
        <a:prstGeom prst="round2DiagRect">
          <a:avLst>
            <a:gd name="adj1" fmla="val 29727"/>
            <a:gd name="adj2" fmla="val 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C68C34-DA27-4202-8F3E-59D165545802}">
      <dsp:nvSpPr>
        <dsp:cNvPr id="0" name=""/>
        <dsp:cNvSpPr/>
      </dsp:nvSpPr>
      <dsp:spPr>
        <a:xfrm>
          <a:off x="4389305" y="2979914"/>
          <a:ext cx="630000" cy="630000"/>
        </a:xfrm>
        <a:prstGeom prst="rect">
          <a:avLst/>
        </a:prstGeom>
        <a:blipFill>
          <a:blip xmlns:r="http://schemas.openxmlformats.org/officeDocument/2006/relationships" r:embed="rId8">
            <a:extLst>
              <a:ext uri="{96DAC541-7B7A-43D3-8B79-37D633B846F1}">
                <asvg:svgBlip xmlns:asvg="http://schemas.microsoft.com/office/drawing/2016/SVG/main" xmlns="" r:embed="rId9"/>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8EC6881-284F-4F75-88F4-2376E23BC8FE}">
      <dsp:nvSpPr>
        <dsp:cNvPr id="0" name=""/>
        <dsp:cNvSpPr/>
      </dsp:nvSpPr>
      <dsp:spPr>
        <a:xfrm>
          <a:off x="3804305" y="4185914"/>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755650">
            <a:lnSpc>
              <a:spcPct val="90000"/>
            </a:lnSpc>
            <a:spcBef>
              <a:spcPct val="0"/>
            </a:spcBef>
            <a:spcAft>
              <a:spcPct val="35000"/>
            </a:spcAft>
            <a:defRPr cap="all"/>
          </a:pPr>
          <a:r>
            <a:rPr lang="en-US" sz="1700" kern="1200"/>
            <a:t>College Hearing Board Hearing</a:t>
          </a:r>
        </a:p>
      </dsp:txBody>
      <dsp:txXfrm>
        <a:off x="3804305" y="4185914"/>
        <a:ext cx="1800000" cy="7200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465AD6-AD09-49C2-90AF-073A3A375C30}">
      <dsp:nvSpPr>
        <dsp:cNvPr id="0" name=""/>
        <dsp:cNvSpPr/>
      </dsp:nvSpPr>
      <dsp:spPr>
        <a:xfrm>
          <a:off x="0" y="289882"/>
          <a:ext cx="7728267" cy="478800"/>
        </a:xfrm>
        <a:prstGeom prst="rect">
          <a:avLst/>
        </a:prstGeom>
        <a:solidFill>
          <a:schemeClr val="lt1">
            <a:alpha val="90000"/>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DFDBDB-E031-49EA-9654-5B7082E9E2BA}">
      <dsp:nvSpPr>
        <dsp:cNvPr id="0" name=""/>
        <dsp:cNvSpPr/>
      </dsp:nvSpPr>
      <dsp:spPr>
        <a:xfrm>
          <a:off x="386413" y="9442"/>
          <a:ext cx="5409786" cy="560880"/>
        </a:xfrm>
        <a:prstGeom prst="roundRect">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477" tIns="0" rIns="204477" bIns="0" numCol="1" spcCol="1270" anchor="ctr" anchorCtr="0">
          <a:noAutofit/>
        </a:bodyPr>
        <a:lstStyle/>
        <a:p>
          <a:pPr lvl="0" algn="l" defTabSz="844550" rtl="0">
            <a:lnSpc>
              <a:spcPct val="90000"/>
            </a:lnSpc>
            <a:spcBef>
              <a:spcPct val="0"/>
            </a:spcBef>
            <a:spcAft>
              <a:spcPct val="35000"/>
            </a:spcAft>
          </a:pPr>
          <a:r>
            <a:rPr lang="en-US" sz="1900" kern="1200" dirty="0">
              <a:latin typeface="Corbel" panose="020B0503020204020204"/>
            </a:rPr>
            <a:t>1. Notice</a:t>
          </a:r>
          <a:endParaRPr lang="en-US" sz="1900" kern="1200" dirty="0"/>
        </a:p>
      </dsp:txBody>
      <dsp:txXfrm>
        <a:off x="413793" y="36822"/>
        <a:ext cx="5355026" cy="506120"/>
      </dsp:txXfrm>
    </dsp:sp>
    <dsp:sp modelId="{58691076-BAAB-4370-A8A1-B840F22FCCDB}">
      <dsp:nvSpPr>
        <dsp:cNvPr id="0" name=""/>
        <dsp:cNvSpPr/>
      </dsp:nvSpPr>
      <dsp:spPr>
        <a:xfrm>
          <a:off x="0" y="1151722"/>
          <a:ext cx="7728267" cy="478800"/>
        </a:xfrm>
        <a:prstGeom prst="rect">
          <a:avLst/>
        </a:prstGeom>
        <a:solidFill>
          <a:schemeClr val="lt1">
            <a:alpha val="90000"/>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C463157-873F-4026-A3A0-91F58D32D51B}">
      <dsp:nvSpPr>
        <dsp:cNvPr id="0" name=""/>
        <dsp:cNvSpPr/>
      </dsp:nvSpPr>
      <dsp:spPr>
        <a:xfrm>
          <a:off x="386413" y="871282"/>
          <a:ext cx="5409786" cy="560880"/>
        </a:xfrm>
        <a:prstGeom prst="roundRect">
          <a:avLst/>
        </a:prstGeom>
        <a:solidFill>
          <a:schemeClr val="accent3">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477" tIns="0" rIns="204477" bIns="0" numCol="1" spcCol="1270" anchor="ctr" anchorCtr="0">
          <a:noAutofit/>
        </a:bodyPr>
        <a:lstStyle/>
        <a:p>
          <a:pPr lvl="0" algn="l" defTabSz="844550" rtl="0">
            <a:lnSpc>
              <a:spcPct val="90000"/>
            </a:lnSpc>
            <a:spcBef>
              <a:spcPct val="0"/>
            </a:spcBef>
            <a:spcAft>
              <a:spcPct val="35000"/>
            </a:spcAft>
          </a:pPr>
          <a:r>
            <a:rPr lang="en-US" sz="1900" kern="1200" dirty="0">
              <a:latin typeface="Corbel" panose="020B0503020204020204"/>
            </a:rPr>
            <a:t>2. </a:t>
          </a:r>
          <a:r>
            <a:rPr lang="en-US" sz="1900" kern="1200" dirty="0"/>
            <a:t>Attendance</a:t>
          </a:r>
        </a:p>
      </dsp:txBody>
      <dsp:txXfrm>
        <a:off x="413793" y="898662"/>
        <a:ext cx="5355026" cy="506120"/>
      </dsp:txXfrm>
    </dsp:sp>
    <dsp:sp modelId="{F581B462-00A2-4F17-A67D-3D76D58A4620}">
      <dsp:nvSpPr>
        <dsp:cNvPr id="0" name=""/>
        <dsp:cNvSpPr/>
      </dsp:nvSpPr>
      <dsp:spPr>
        <a:xfrm>
          <a:off x="0" y="2013562"/>
          <a:ext cx="7728267" cy="478800"/>
        </a:xfrm>
        <a:prstGeom prst="rect">
          <a:avLst/>
        </a:prstGeom>
        <a:solidFill>
          <a:schemeClr val="lt1">
            <a:alpha val="90000"/>
            <a:hueOff val="0"/>
            <a:satOff val="0"/>
            <a:lumOff val="0"/>
            <a:alphaOff val="0"/>
          </a:schemeClr>
        </a:solidFill>
        <a:ln w="1079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F63510-6455-497D-A611-226703191FEF}">
      <dsp:nvSpPr>
        <dsp:cNvPr id="0" name=""/>
        <dsp:cNvSpPr/>
      </dsp:nvSpPr>
      <dsp:spPr>
        <a:xfrm>
          <a:off x="386413" y="1733122"/>
          <a:ext cx="5409786" cy="560880"/>
        </a:xfrm>
        <a:prstGeom prst="roundRect">
          <a:avLst/>
        </a:prstGeom>
        <a:solidFill>
          <a:schemeClr val="accent4">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477" tIns="0" rIns="204477" bIns="0" numCol="1" spcCol="1270" anchor="ctr" anchorCtr="0">
          <a:noAutofit/>
        </a:bodyPr>
        <a:lstStyle/>
        <a:p>
          <a:pPr lvl="0" algn="l" defTabSz="844550" rtl="0">
            <a:lnSpc>
              <a:spcPct val="90000"/>
            </a:lnSpc>
            <a:spcBef>
              <a:spcPct val="0"/>
            </a:spcBef>
            <a:spcAft>
              <a:spcPct val="35000"/>
            </a:spcAft>
          </a:pPr>
          <a:r>
            <a:rPr lang="en-US" sz="1900" kern="1200" dirty="0">
              <a:latin typeface="Corbel" panose="020B0503020204020204"/>
            </a:rPr>
            <a:t>3. Meeting</a:t>
          </a:r>
          <a:r>
            <a:rPr lang="en-US" sz="1900" kern="1200" dirty="0"/>
            <a:t>/Hearing</a:t>
          </a:r>
        </a:p>
      </dsp:txBody>
      <dsp:txXfrm>
        <a:off x="413793" y="1760502"/>
        <a:ext cx="5355026" cy="506120"/>
      </dsp:txXfrm>
    </dsp:sp>
    <dsp:sp modelId="{BEA63877-BAEB-464E-885A-A62878B3BCE2}">
      <dsp:nvSpPr>
        <dsp:cNvPr id="0" name=""/>
        <dsp:cNvSpPr/>
      </dsp:nvSpPr>
      <dsp:spPr>
        <a:xfrm>
          <a:off x="0" y="2875402"/>
          <a:ext cx="7728267" cy="478800"/>
        </a:xfrm>
        <a:prstGeom prst="rect">
          <a:avLst/>
        </a:prstGeom>
        <a:solidFill>
          <a:schemeClr val="lt1">
            <a:alpha val="90000"/>
            <a:hueOff val="0"/>
            <a:satOff val="0"/>
            <a:lumOff val="0"/>
            <a:alphaOff val="0"/>
          </a:schemeClr>
        </a:solidFill>
        <a:ln w="1079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D86D9A-5556-473F-9D39-BC6722D36A26}">
      <dsp:nvSpPr>
        <dsp:cNvPr id="0" name=""/>
        <dsp:cNvSpPr/>
      </dsp:nvSpPr>
      <dsp:spPr>
        <a:xfrm>
          <a:off x="386413" y="2594962"/>
          <a:ext cx="5409786" cy="560880"/>
        </a:xfrm>
        <a:prstGeom prst="roundRect">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477" tIns="0" rIns="204477" bIns="0" numCol="1" spcCol="1270" anchor="ctr" anchorCtr="0">
          <a:noAutofit/>
        </a:bodyPr>
        <a:lstStyle/>
        <a:p>
          <a:pPr lvl="0" algn="l" defTabSz="844550" rtl="0">
            <a:lnSpc>
              <a:spcPct val="90000"/>
            </a:lnSpc>
            <a:spcBef>
              <a:spcPct val="0"/>
            </a:spcBef>
            <a:spcAft>
              <a:spcPct val="35000"/>
            </a:spcAft>
          </a:pPr>
          <a:r>
            <a:rPr lang="en-US" sz="1900" kern="1200" dirty="0">
              <a:latin typeface="Corbel" panose="020B0503020204020204"/>
            </a:rPr>
            <a:t>4. Finding</a:t>
          </a:r>
          <a:r>
            <a:rPr lang="en-US" sz="1900" kern="1200" dirty="0"/>
            <a:t> and Outcome</a:t>
          </a:r>
        </a:p>
      </dsp:txBody>
      <dsp:txXfrm>
        <a:off x="413793" y="2622342"/>
        <a:ext cx="5355026" cy="506120"/>
      </dsp:txXfrm>
    </dsp:sp>
    <dsp:sp modelId="{A3B2A276-212A-4DB4-8AEA-70A4324F1CB4}">
      <dsp:nvSpPr>
        <dsp:cNvPr id="0" name=""/>
        <dsp:cNvSpPr/>
      </dsp:nvSpPr>
      <dsp:spPr>
        <a:xfrm>
          <a:off x="0" y="3737242"/>
          <a:ext cx="7728267" cy="478800"/>
        </a:xfrm>
        <a:prstGeom prst="rect">
          <a:avLst/>
        </a:prstGeom>
        <a:solidFill>
          <a:schemeClr val="lt1">
            <a:alpha val="90000"/>
            <a:hueOff val="0"/>
            <a:satOff val="0"/>
            <a:lumOff val="0"/>
            <a:alphaOff val="0"/>
          </a:schemeClr>
        </a:solidFill>
        <a:ln w="1079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207BCC-6014-439E-A8F4-08AC2374A795}">
      <dsp:nvSpPr>
        <dsp:cNvPr id="0" name=""/>
        <dsp:cNvSpPr/>
      </dsp:nvSpPr>
      <dsp:spPr>
        <a:xfrm>
          <a:off x="386413" y="3456802"/>
          <a:ext cx="5409786" cy="560880"/>
        </a:xfrm>
        <a:prstGeom prst="roundRect">
          <a:avLst/>
        </a:prstGeom>
        <a:solidFill>
          <a:schemeClr val="accent6">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477" tIns="0" rIns="204477" bIns="0" numCol="1" spcCol="1270" anchor="ctr" anchorCtr="0">
          <a:noAutofit/>
        </a:bodyPr>
        <a:lstStyle/>
        <a:p>
          <a:pPr lvl="0" algn="l" defTabSz="844550" rtl="0">
            <a:lnSpc>
              <a:spcPct val="90000"/>
            </a:lnSpc>
            <a:spcBef>
              <a:spcPct val="0"/>
            </a:spcBef>
            <a:spcAft>
              <a:spcPct val="35000"/>
            </a:spcAft>
          </a:pPr>
          <a:r>
            <a:rPr lang="en-US" sz="1900" kern="1200" dirty="0">
              <a:latin typeface="Corbel" panose="020B0503020204020204"/>
            </a:rPr>
            <a:t>5. Notice</a:t>
          </a:r>
          <a:r>
            <a:rPr lang="en-US" sz="1900" kern="1200" dirty="0"/>
            <a:t> of Outcome</a:t>
          </a:r>
        </a:p>
      </dsp:txBody>
      <dsp:txXfrm>
        <a:off x="413793" y="3484182"/>
        <a:ext cx="5355026" cy="506120"/>
      </dsp:txXfrm>
    </dsp:sp>
    <dsp:sp modelId="{54DAE7EE-30E8-439B-AC58-8AB584FA40B2}">
      <dsp:nvSpPr>
        <dsp:cNvPr id="0" name=""/>
        <dsp:cNvSpPr/>
      </dsp:nvSpPr>
      <dsp:spPr>
        <a:xfrm>
          <a:off x="0" y="4599082"/>
          <a:ext cx="7728267" cy="478800"/>
        </a:xfrm>
        <a:prstGeom prst="rect">
          <a:avLst/>
        </a:prstGeom>
        <a:solidFill>
          <a:schemeClr val="lt1">
            <a:alpha val="90000"/>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57833A-CD76-4366-88F2-74FF808B8517}">
      <dsp:nvSpPr>
        <dsp:cNvPr id="0" name=""/>
        <dsp:cNvSpPr/>
      </dsp:nvSpPr>
      <dsp:spPr>
        <a:xfrm>
          <a:off x="386413" y="4318642"/>
          <a:ext cx="5409786" cy="560880"/>
        </a:xfrm>
        <a:prstGeom prst="roundRect">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477" tIns="0" rIns="204477" bIns="0" numCol="1" spcCol="1270" anchor="ctr" anchorCtr="0">
          <a:noAutofit/>
        </a:bodyPr>
        <a:lstStyle/>
        <a:p>
          <a:pPr lvl="0" algn="l" defTabSz="844550" rtl="0">
            <a:lnSpc>
              <a:spcPct val="90000"/>
            </a:lnSpc>
            <a:spcBef>
              <a:spcPct val="0"/>
            </a:spcBef>
            <a:spcAft>
              <a:spcPct val="35000"/>
            </a:spcAft>
          </a:pPr>
          <a:r>
            <a:rPr lang="en-US" sz="1900" kern="1200" dirty="0">
              <a:latin typeface="Corbel" panose="020B0503020204020204"/>
            </a:rPr>
            <a:t>6. Appeal</a:t>
          </a:r>
          <a:endParaRPr lang="en-US" sz="1900" kern="1200" dirty="0"/>
        </a:p>
      </dsp:txBody>
      <dsp:txXfrm>
        <a:off x="413793" y="4346022"/>
        <a:ext cx="5355026" cy="50612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96E6F8-6215-4916-93AF-D0C6DAA20429}">
      <dsp:nvSpPr>
        <dsp:cNvPr id="0" name=""/>
        <dsp:cNvSpPr/>
      </dsp:nvSpPr>
      <dsp:spPr>
        <a:xfrm>
          <a:off x="606852" y="455214"/>
          <a:ext cx="1887187" cy="1887187"/>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FA5083-A446-44AA-AA5E-A5D5253B7E7F}">
      <dsp:nvSpPr>
        <dsp:cNvPr id="0" name=""/>
        <dsp:cNvSpPr/>
      </dsp:nvSpPr>
      <dsp:spPr>
        <a:xfrm>
          <a:off x="1009040" y="857402"/>
          <a:ext cx="1082812" cy="10828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ED9DAC-BC64-4B09-BF9B-125EF35B1BDC}">
      <dsp:nvSpPr>
        <dsp:cNvPr id="0" name=""/>
        <dsp:cNvSpPr/>
      </dsp:nvSpPr>
      <dsp:spPr>
        <a:xfrm>
          <a:off x="3571" y="2930214"/>
          <a:ext cx="3093750" cy="10244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defRPr cap="all"/>
          </a:pPr>
          <a:r>
            <a:rPr lang="en-US" sz="1100" kern="1200"/>
            <a:t>The original meeting/hearing was not conducted according to established procedures or had significant procedural errors or irregularities that denied the student(s) a fair meeting/hearing.</a:t>
          </a:r>
        </a:p>
      </dsp:txBody>
      <dsp:txXfrm>
        <a:off x="3571" y="2930214"/>
        <a:ext cx="3093750" cy="1024497"/>
      </dsp:txXfrm>
    </dsp:sp>
    <dsp:sp modelId="{CFDDEA13-6067-4210-AD79-9A02E50E8C39}">
      <dsp:nvSpPr>
        <dsp:cNvPr id="0" name=""/>
        <dsp:cNvSpPr/>
      </dsp:nvSpPr>
      <dsp:spPr>
        <a:xfrm>
          <a:off x="4242008" y="455214"/>
          <a:ext cx="1887187" cy="1887187"/>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8C4F0F-2E12-4050-ABE4-72212A07EB42}">
      <dsp:nvSpPr>
        <dsp:cNvPr id="0" name=""/>
        <dsp:cNvSpPr/>
      </dsp:nvSpPr>
      <dsp:spPr>
        <a:xfrm>
          <a:off x="4644196" y="857402"/>
          <a:ext cx="1082812" cy="1082812"/>
        </a:xfrm>
        <a:prstGeom prst="rect">
          <a:avLst/>
        </a:prstGeom>
        <a:blipFill>
          <a:blip xmlns:r="http://schemas.openxmlformats.org/officeDocument/2006/relationships" r:embed="rId3">
            <a:extLst>
              <a:ext uri="{96DAC541-7B7A-43D3-8B79-37D633B846F1}">
                <asvg:svgBlip xmlns:asvg="http://schemas.microsoft.com/office/drawing/2016/SVG/main" xmlns="" r:embed="rId4"/>
              </a:ext>
            </a:extLst>
          </a:blip>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ED4346-6A5D-422E-9EDC-BF62B45C0A6E}">
      <dsp:nvSpPr>
        <dsp:cNvPr id="0" name=""/>
        <dsp:cNvSpPr/>
      </dsp:nvSpPr>
      <dsp:spPr>
        <a:xfrm>
          <a:off x="3638727" y="2930214"/>
          <a:ext cx="3093750" cy="10244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defRPr cap="all"/>
          </a:pPr>
          <a:r>
            <a:rPr lang="en-US" sz="1100" kern="1200"/>
            <a:t>The student has new information that was not reasonably available prior to the original meeting/hearing and that information is likely to substantially changed the outcome of the meeting/hearing.</a:t>
          </a:r>
        </a:p>
      </dsp:txBody>
      <dsp:txXfrm>
        <a:off x="3638727" y="2930214"/>
        <a:ext cx="3093750" cy="102449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6/7/layout/HorizontalActionList">
  <dgm:title val="Horizontal Action List"/>
  <dgm:desc val="Used to show non-sequential or grouped lists of information. Works well with large amounts of text. All text has the same level of emphasis, and direction is not implied."/>
  <dgm:catLst>
    <dgm:cat type="list"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54"/>
      <dgm:constr type="primFontSz" for="des" forName="desTx" refType="primFontSz" refFor="des" refForName="parTx" op="lte" fact="0.75"/>
      <dgm:constr type="h" for="des" forName="desTx" op="equ"/>
      <dgm:constr type="w" for="ch" forName="space" op="equ" val="3"/>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varLst>
          <dgm:alg type="tx"/>
          <dgm:shape xmlns:r="http://schemas.openxmlformats.org/officeDocument/2006/relationships" type="rect" r:blip="">
            <dgm:adjLst/>
          </dgm:shape>
          <dgm:presOf axis="self" ptType="node"/>
          <dgm:constrLst>
            <dgm:constr type="h" refType="w" op="lte" fact="0.3"/>
            <dgm:constr type="h"/>
            <dgm:constr type="tMarg" refType="w" fact="0.224"/>
            <dgm:constr type="bMarg" refType="w" fact="0.224"/>
            <dgm:constr type="lMarg" refType="w" fact="0.224"/>
            <dgm:constr type="rMarg" refType="w" fact="0.224"/>
          </dgm:constrLst>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8"/>
            <dgm:constr type="tMarg" refType="w" fact="0.28"/>
            <dgm:constr type="bMarg" refType="w" fact="0.28"/>
            <dgm:constr type="lMarg" refType="w" fact="0.28"/>
            <dgm:constr type="rMarg" refType="w" fact="0.28"/>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xmlns="">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layout7.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xmlns="">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dirty="0"/>
              <a:pPr/>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744564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8/24/2020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026228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8/24/2020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605577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86B75A-687E-405C-8A0B-8D00578BA2C3}" type="datetimeFigureOut">
              <a:rPr lang="en-US" dirty="0"/>
              <a:pPr/>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451865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dirty="0"/>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8/24/2020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503221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8/24/2020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168228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8/24/2020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036654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8/24/2020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572163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8/24/2020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523220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dirty="0"/>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8/24/2020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916048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dirty="0"/>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8/24/2020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4165200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dirty="0"/>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8/24/2020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062220341"/>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image" Target="../media/image35.sv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7.sv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8">
            <a:extLst>
              <a:ext uri="{FF2B5EF4-FFF2-40B4-BE49-F238E27FC236}">
                <a16:creationId xmlns:a16="http://schemas.microsoft.com/office/drawing/2014/main" id="{EB8AA617-0537-4ED7-91B6-66511A6475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4" descr="A person wearing a suit and tie smiling at the camera&#10;&#10;Description automatically generated">
            <a:extLst>
              <a:ext uri="{FF2B5EF4-FFF2-40B4-BE49-F238E27FC236}">
                <a16:creationId xmlns:a16="http://schemas.microsoft.com/office/drawing/2014/main" id="{CE72A429-7591-4D94-867F-636FD7E0DFA9}"/>
              </a:ext>
            </a:extLst>
          </p:cNvPr>
          <p:cNvPicPr>
            <a:picLocks noChangeAspect="1"/>
          </p:cNvPicPr>
          <p:nvPr/>
        </p:nvPicPr>
        <p:blipFill rotWithShape="1">
          <a:blip r:embed="rId2"/>
          <a:srcRect l="559" r="8893"/>
          <a:stretch/>
        </p:blipFill>
        <p:spPr>
          <a:xfrm>
            <a:off x="7534654" y="2"/>
            <a:ext cx="4657346" cy="6857998"/>
          </a:xfrm>
          <a:prstGeom prst="rect">
            <a:avLst/>
          </a:prstGeom>
          <a:scene3d>
            <a:camera prst="perspectiveFront" fov="5400000"/>
            <a:lightRig rig="threePt" dir="t">
              <a:rot lat="0" lon="0" rev="2100000"/>
            </a:lightRig>
          </a:scene3d>
          <a:sp3d extrusionH="25400">
            <a:bevelT w="304800" h="152400" prst="hardEdge"/>
            <a:extrusionClr>
              <a:srgbClr val="000000"/>
            </a:extrusionClr>
          </a:sp3d>
        </p:spPr>
      </p:pic>
      <p:sp>
        <p:nvSpPr>
          <p:cNvPr id="38" name="Rectangle 40">
            <a:extLst>
              <a:ext uri="{FF2B5EF4-FFF2-40B4-BE49-F238E27FC236}">
                <a16:creationId xmlns:a16="http://schemas.microsoft.com/office/drawing/2014/main" id="{C2E8BF1F-CE61-45C5-92AC-552D23176C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367639"/>
            <a:ext cx="11707367" cy="18521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1619" y="4590661"/>
            <a:ext cx="10189091" cy="619376"/>
          </a:xfrm>
        </p:spPr>
        <p:txBody>
          <a:bodyPr vert="horz" lIns="91440" tIns="45720" rIns="91440" bIns="45720" rtlCol="0" anchor="t">
            <a:normAutofit/>
          </a:bodyPr>
          <a:lstStyle/>
          <a:p>
            <a:r>
              <a:rPr lang="en-US" sz="3200" dirty="0"/>
              <a:t>An Introduction to the Student </a:t>
            </a:r>
            <a:r>
              <a:rPr lang="en-US" sz="3200" dirty="0">
                <a:latin typeface="Contoso University"/>
              </a:rPr>
              <a:t>Conduct</a:t>
            </a:r>
            <a:r>
              <a:rPr lang="en-US" sz="3200" dirty="0"/>
              <a:t> Program</a:t>
            </a:r>
          </a:p>
        </p:txBody>
      </p:sp>
      <p:sp>
        <p:nvSpPr>
          <p:cNvPr id="3" name="Subtitle 2"/>
          <p:cNvSpPr>
            <a:spLocks noGrp="1"/>
          </p:cNvSpPr>
          <p:nvPr>
            <p:ph type="subTitle" idx="1"/>
          </p:nvPr>
        </p:nvSpPr>
        <p:spPr>
          <a:xfrm>
            <a:off x="1089129" y="5144278"/>
            <a:ext cx="10191581" cy="1075991"/>
          </a:xfrm>
        </p:spPr>
        <p:txBody>
          <a:bodyPr vert="horz" lIns="91440" tIns="45720" rIns="91440" bIns="45720" rtlCol="0" anchor="t">
            <a:noAutofit/>
          </a:bodyPr>
          <a:lstStyle/>
          <a:p>
            <a:r>
              <a:rPr lang="en-US" sz="3200" dirty="0">
                <a:solidFill>
                  <a:schemeClr val="bg1"/>
                </a:solidFill>
              </a:rPr>
              <a:t>Heather Quire M.S. Ed. Dean of Students</a:t>
            </a:r>
          </a:p>
        </p:txBody>
      </p:sp>
      <p:pic>
        <p:nvPicPr>
          <p:cNvPr id="5" name="Picture 6" descr="A picture containing drawing, device&#10;&#10;Description automatically generated">
            <a:extLst>
              <a:ext uri="{FF2B5EF4-FFF2-40B4-BE49-F238E27FC236}">
                <a16:creationId xmlns:a16="http://schemas.microsoft.com/office/drawing/2014/main" id="{F313DDBC-C4FD-4393-97F7-D9F4EAF238CC}"/>
              </a:ext>
            </a:extLst>
          </p:cNvPr>
          <p:cNvPicPr>
            <a:picLocks noChangeAspect="1"/>
          </p:cNvPicPr>
          <p:nvPr/>
        </p:nvPicPr>
        <p:blipFill>
          <a:blip r:embed="rId3"/>
          <a:stretch>
            <a:fillRect/>
          </a:stretch>
        </p:blipFill>
        <p:spPr>
          <a:xfrm>
            <a:off x="0" y="-6455"/>
            <a:ext cx="7685314" cy="4367198"/>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DF7C9B3-01BE-4D46-ACA2-312DFE36A1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2000"/>
            <a:ext cx="3443591" cy="53400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0879493-B510-44BD-BE5F-13A4D8F14F2D}"/>
              </a:ext>
            </a:extLst>
          </p:cNvPr>
          <p:cNvSpPr>
            <a:spLocks noGrp="1"/>
          </p:cNvSpPr>
          <p:nvPr>
            <p:ph type="title"/>
          </p:nvPr>
        </p:nvSpPr>
        <p:spPr>
          <a:xfrm>
            <a:off x="252919" y="1123837"/>
            <a:ext cx="2947482" cy="4601183"/>
          </a:xfrm>
        </p:spPr>
        <p:txBody>
          <a:bodyPr>
            <a:normAutofit/>
          </a:bodyPr>
          <a:lstStyle/>
          <a:p>
            <a:r>
              <a:rPr lang="en-US" dirty="0">
                <a:solidFill>
                  <a:srgbClr val="00B0F0"/>
                </a:solidFill>
              </a:rPr>
              <a:t>The Conduct Review Process</a:t>
            </a:r>
          </a:p>
        </p:txBody>
      </p:sp>
      <p:graphicFrame>
        <p:nvGraphicFramePr>
          <p:cNvPr id="7" name="Content Placeholder 2">
            <a:extLst>
              <a:ext uri="{FF2B5EF4-FFF2-40B4-BE49-F238E27FC236}">
                <a16:creationId xmlns:a16="http://schemas.microsoft.com/office/drawing/2014/main" id="{A0CEF12C-7287-4B1E-975A-F41D81402D2C}"/>
              </a:ext>
            </a:extLst>
          </p:cNvPr>
          <p:cNvGraphicFramePr>
            <a:graphicFrameLocks noGrp="1"/>
          </p:cNvGraphicFramePr>
          <p:nvPr>
            <p:ph idx="1"/>
            <p:extLst>
              <p:ext uri="{D42A27DB-BD31-4B8C-83A1-F6EECF244321}">
                <p14:modId xmlns:p14="http://schemas.microsoft.com/office/powerpoint/2010/main" val="224626250"/>
              </p:ext>
            </p:extLst>
          </p:nvPr>
        </p:nvGraphicFramePr>
        <p:xfrm>
          <a:off x="4059935" y="1446610"/>
          <a:ext cx="7755036" cy="46618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9" name="TextBox 78">
            <a:extLst>
              <a:ext uri="{FF2B5EF4-FFF2-40B4-BE49-F238E27FC236}">
                <a16:creationId xmlns:a16="http://schemas.microsoft.com/office/drawing/2014/main" id="{AB9102C3-D8A7-47E4-8A45-E61651D26787}"/>
              </a:ext>
            </a:extLst>
          </p:cNvPr>
          <p:cNvSpPr txBox="1"/>
          <p:nvPr/>
        </p:nvSpPr>
        <p:spPr>
          <a:xfrm>
            <a:off x="3566300" y="759909"/>
            <a:ext cx="8132955" cy="369332"/>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mn-lt"/>
                <a:cs typeface="+mn-lt"/>
              </a:rPr>
              <a:t>The path of a case will be determined by the Dean of Students. </a:t>
            </a:r>
            <a:endParaRPr lang="en-US"/>
          </a:p>
        </p:txBody>
      </p:sp>
    </p:spTree>
    <p:extLst>
      <p:ext uri="{BB962C8B-B14F-4D97-AF65-F5344CB8AC3E}">
        <p14:creationId xmlns:p14="http://schemas.microsoft.com/office/powerpoint/2010/main" val="239463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AAD8036-96D8-496C-8006-37ACA5AD86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4A4CBA9-3463-4C65-BF46-6B6C50E7FC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42856" y="757325"/>
            <a:ext cx="3549144" cy="5329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0EE289-4182-4A3D-A2A4-A9D6E1C240CB}"/>
              </a:ext>
            </a:extLst>
          </p:cNvPr>
          <p:cNvSpPr>
            <a:spLocks noGrp="1"/>
          </p:cNvSpPr>
          <p:nvPr>
            <p:ph type="title"/>
          </p:nvPr>
        </p:nvSpPr>
        <p:spPr>
          <a:xfrm>
            <a:off x="8895775" y="1123837"/>
            <a:ext cx="2947482" cy="4601183"/>
          </a:xfrm>
        </p:spPr>
        <p:txBody>
          <a:bodyPr>
            <a:normAutofit/>
          </a:bodyPr>
          <a:lstStyle/>
          <a:p>
            <a:r>
              <a:rPr lang="en-US" dirty="0"/>
              <a:t>Types of Case Resolutions</a:t>
            </a:r>
          </a:p>
        </p:txBody>
      </p:sp>
      <p:sp>
        <p:nvSpPr>
          <p:cNvPr id="13" name="Rectangle 12">
            <a:extLst>
              <a:ext uri="{FF2B5EF4-FFF2-40B4-BE49-F238E27FC236}">
                <a16:creationId xmlns:a16="http://schemas.microsoft.com/office/drawing/2014/main" id="{2DCEED6C-D39C-40AA-B89E-52C3FA5A704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D1E8B89E-9848-409E-8440-FEADC2DB9146}"/>
              </a:ext>
            </a:extLst>
          </p:cNvPr>
          <p:cNvGraphicFramePr>
            <a:graphicFrameLocks noGrp="1"/>
          </p:cNvGraphicFramePr>
          <p:nvPr>
            <p:ph idx="1"/>
            <p:extLst>
              <p:ext uri="{D42A27DB-BD31-4B8C-83A1-F6EECF244321}">
                <p14:modId xmlns:p14="http://schemas.microsoft.com/office/powerpoint/2010/main" val="2364120115"/>
              </p:ext>
            </p:extLst>
          </p:nvPr>
        </p:nvGraphicFramePr>
        <p:xfrm>
          <a:off x="866647" y="933854"/>
          <a:ext cx="7293610" cy="50418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461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9A20A-40D2-440B-9065-8E44CD047E41}"/>
              </a:ext>
            </a:extLst>
          </p:cNvPr>
          <p:cNvSpPr>
            <a:spLocks noGrp="1"/>
          </p:cNvSpPr>
          <p:nvPr>
            <p:ph type="title"/>
          </p:nvPr>
        </p:nvSpPr>
        <p:spPr>
          <a:xfrm>
            <a:off x="252919" y="1123837"/>
            <a:ext cx="2947482" cy="4601183"/>
          </a:xfrm>
        </p:spPr>
        <p:txBody>
          <a:bodyPr>
            <a:normAutofit/>
          </a:bodyPr>
          <a:lstStyle/>
          <a:p>
            <a:r>
              <a:rPr lang="en-US"/>
              <a:t>Steps in the Conduct Review Process</a:t>
            </a:r>
          </a:p>
        </p:txBody>
      </p:sp>
      <p:graphicFrame>
        <p:nvGraphicFramePr>
          <p:cNvPr id="5" name="Content Placeholder 2">
            <a:extLst>
              <a:ext uri="{FF2B5EF4-FFF2-40B4-BE49-F238E27FC236}">
                <a16:creationId xmlns:a16="http://schemas.microsoft.com/office/drawing/2014/main" id="{402F60C9-6603-4D0A-BA32-BCE361A2529D}"/>
              </a:ext>
            </a:extLst>
          </p:cNvPr>
          <p:cNvGraphicFramePr>
            <a:graphicFrameLocks noGrp="1"/>
          </p:cNvGraphicFramePr>
          <p:nvPr>
            <p:ph idx="1"/>
            <p:extLst>
              <p:ext uri="{D42A27DB-BD31-4B8C-83A1-F6EECF244321}">
                <p14:modId xmlns:p14="http://schemas.microsoft.com/office/powerpoint/2010/main" val="1521805777"/>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3347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5684D-EB02-409D-8C10-F5D8473DC375}"/>
              </a:ext>
            </a:extLst>
          </p:cNvPr>
          <p:cNvSpPr>
            <a:spLocks noGrp="1"/>
          </p:cNvSpPr>
          <p:nvPr>
            <p:ph type="title"/>
          </p:nvPr>
        </p:nvSpPr>
        <p:spPr/>
        <p:txBody>
          <a:bodyPr/>
          <a:lstStyle/>
          <a:p>
            <a:r>
              <a:rPr lang="en-US" dirty="0"/>
              <a:t>Types of Outcomes</a:t>
            </a:r>
          </a:p>
        </p:txBody>
      </p:sp>
      <p:sp>
        <p:nvSpPr>
          <p:cNvPr id="3" name="Text Placeholder 2">
            <a:extLst>
              <a:ext uri="{FF2B5EF4-FFF2-40B4-BE49-F238E27FC236}">
                <a16:creationId xmlns:a16="http://schemas.microsoft.com/office/drawing/2014/main" id="{23E6C22E-C052-49A5-9539-B54BF5AD7DC2}"/>
              </a:ext>
            </a:extLst>
          </p:cNvPr>
          <p:cNvSpPr>
            <a:spLocks noGrp="1"/>
          </p:cNvSpPr>
          <p:nvPr>
            <p:ph type="body" idx="1"/>
          </p:nvPr>
        </p:nvSpPr>
        <p:spPr>
          <a:xfrm>
            <a:off x="3500359" y="772684"/>
            <a:ext cx="4066389" cy="807720"/>
          </a:xfrm>
        </p:spPr>
        <p:style>
          <a:lnRef idx="3">
            <a:schemeClr val="lt1"/>
          </a:lnRef>
          <a:fillRef idx="1">
            <a:schemeClr val="accent2"/>
          </a:fillRef>
          <a:effectRef idx="1">
            <a:schemeClr val="accent2"/>
          </a:effectRef>
          <a:fontRef idx="minor">
            <a:schemeClr val="lt1"/>
          </a:fontRef>
        </p:style>
        <p:txBody>
          <a:bodyPr/>
          <a:lstStyle/>
          <a:p>
            <a:r>
              <a:rPr lang="en-US" b="0" dirty="0">
                <a:solidFill>
                  <a:schemeClr val="tx1"/>
                </a:solidFill>
              </a:rPr>
              <a:t>A few examples of disciplinary Standing:</a:t>
            </a:r>
            <a:endParaRPr lang="en-US" dirty="0">
              <a:solidFill>
                <a:schemeClr val="tx1"/>
              </a:solidFill>
            </a:endParaRPr>
          </a:p>
        </p:txBody>
      </p:sp>
      <p:sp>
        <p:nvSpPr>
          <p:cNvPr id="4" name="Content Placeholder 3">
            <a:extLst>
              <a:ext uri="{FF2B5EF4-FFF2-40B4-BE49-F238E27FC236}">
                <a16:creationId xmlns:a16="http://schemas.microsoft.com/office/drawing/2014/main" id="{1C0EB457-7A62-4053-B0B3-643528017CDE}"/>
              </a:ext>
            </a:extLst>
          </p:cNvPr>
          <p:cNvSpPr>
            <a:spLocks noGrp="1"/>
          </p:cNvSpPr>
          <p:nvPr>
            <p:ph sz="half" idx="2"/>
          </p:nvPr>
        </p:nvSpPr>
        <p:spPr>
          <a:xfrm>
            <a:off x="3500359" y="1577815"/>
            <a:ext cx="4066389" cy="4510951"/>
          </a:xfrm>
        </p:spPr>
        <p:style>
          <a:lnRef idx="1">
            <a:schemeClr val="accent3"/>
          </a:lnRef>
          <a:fillRef idx="3">
            <a:schemeClr val="accent3"/>
          </a:fillRef>
          <a:effectRef idx="2">
            <a:schemeClr val="accent3"/>
          </a:effectRef>
          <a:fontRef idx="minor">
            <a:schemeClr val="lt1"/>
          </a:fontRef>
        </p:style>
        <p:txBody>
          <a:bodyPr>
            <a:normAutofit/>
          </a:bodyPr>
          <a:lstStyle/>
          <a:p>
            <a:r>
              <a:rPr lang="en-US" dirty="0">
                <a:solidFill>
                  <a:schemeClr val="tx1"/>
                </a:solidFill>
                <a:ea typeface="+mn-lt"/>
                <a:cs typeface="+mn-lt"/>
              </a:rPr>
              <a:t>College Warning</a:t>
            </a:r>
            <a:endParaRPr lang="en-US">
              <a:solidFill>
                <a:schemeClr val="tx1"/>
              </a:solidFill>
            </a:endParaRPr>
          </a:p>
          <a:p>
            <a:r>
              <a:rPr lang="en-US" dirty="0">
                <a:solidFill>
                  <a:schemeClr val="tx1"/>
                </a:solidFill>
                <a:ea typeface="+mn-lt"/>
                <a:cs typeface="+mn-lt"/>
              </a:rPr>
              <a:t>Residence Area Probation</a:t>
            </a:r>
            <a:endParaRPr lang="en-US">
              <a:solidFill>
                <a:schemeClr val="tx1"/>
              </a:solidFill>
            </a:endParaRPr>
          </a:p>
          <a:p>
            <a:r>
              <a:rPr lang="en-US" dirty="0">
                <a:solidFill>
                  <a:schemeClr val="tx1"/>
                </a:solidFill>
                <a:ea typeface="+mn-lt"/>
                <a:cs typeface="+mn-lt"/>
              </a:rPr>
              <a:t>College Probation</a:t>
            </a:r>
            <a:endParaRPr lang="en-US">
              <a:solidFill>
                <a:schemeClr val="tx1"/>
              </a:solidFill>
            </a:endParaRPr>
          </a:p>
          <a:p>
            <a:r>
              <a:rPr lang="en-US" dirty="0">
                <a:solidFill>
                  <a:schemeClr val="tx1"/>
                </a:solidFill>
                <a:ea typeface="+mn-lt"/>
                <a:cs typeface="+mn-lt"/>
              </a:rPr>
              <a:t>Alcohol and Other Drug Level System (AOD Level)</a:t>
            </a:r>
            <a:endParaRPr lang="en-US">
              <a:solidFill>
                <a:schemeClr val="tx1"/>
              </a:solidFill>
            </a:endParaRPr>
          </a:p>
          <a:p>
            <a:r>
              <a:rPr lang="en-US" dirty="0">
                <a:solidFill>
                  <a:schemeClr val="tx1"/>
                </a:solidFill>
                <a:ea typeface="+mn-lt"/>
                <a:cs typeface="+mn-lt"/>
              </a:rPr>
              <a:t>Fire Safety Level System (FS Level)</a:t>
            </a:r>
            <a:endParaRPr lang="en-US">
              <a:solidFill>
                <a:schemeClr val="tx1"/>
              </a:solidFill>
            </a:endParaRPr>
          </a:p>
          <a:p>
            <a:r>
              <a:rPr lang="en-US" dirty="0">
                <a:solidFill>
                  <a:schemeClr val="tx1"/>
                </a:solidFill>
                <a:ea typeface="+mn-lt"/>
                <a:cs typeface="+mn-lt"/>
              </a:rPr>
              <a:t>Suspension from College</a:t>
            </a:r>
            <a:endParaRPr lang="en-US">
              <a:solidFill>
                <a:schemeClr val="tx1"/>
              </a:solidFill>
            </a:endParaRPr>
          </a:p>
          <a:p>
            <a:r>
              <a:rPr lang="en-US" dirty="0">
                <a:solidFill>
                  <a:schemeClr val="tx1"/>
                </a:solidFill>
                <a:ea typeface="+mn-lt"/>
                <a:cs typeface="+mn-lt"/>
              </a:rPr>
              <a:t>Expulsion from the College</a:t>
            </a:r>
            <a:endParaRPr lang="en-US" dirty="0">
              <a:solidFill>
                <a:schemeClr val="tx1"/>
              </a:solidFill>
            </a:endParaRPr>
          </a:p>
        </p:txBody>
      </p:sp>
      <p:sp>
        <p:nvSpPr>
          <p:cNvPr id="5" name="Text Placeholder 4">
            <a:extLst>
              <a:ext uri="{FF2B5EF4-FFF2-40B4-BE49-F238E27FC236}">
                <a16:creationId xmlns:a16="http://schemas.microsoft.com/office/drawing/2014/main" id="{5B4EADBC-6221-4B0E-83E7-E0C16B0D5D4F}"/>
              </a:ext>
            </a:extLst>
          </p:cNvPr>
          <p:cNvSpPr>
            <a:spLocks noGrp="1"/>
          </p:cNvSpPr>
          <p:nvPr>
            <p:ph type="body" sz="quarter" idx="3"/>
          </p:nvPr>
        </p:nvSpPr>
        <p:spPr>
          <a:xfrm>
            <a:off x="7746746" y="771700"/>
            <a:ext cx="4003637" cy="804862"/>
          </a:xfrm>
        </p:spPr>
        <p:style>
          <a:lnRef idx="3">
            <a:schemeClr val="lt1"/>
          </a:lnRef>
          <a:fillRef idx="1">
            <a:schemeClr val="accent2"/>
          </a:fillRef>
          <a:effectRef idx="1">
            <a:schemeClr val="accent2"/>
          </a:effectRef>
          <a:fontRef idx="minor">
            <a:schemeClr val="lt1"/>
          </a:fontRef>
        </p:style>
        <p:txBody>
          <a:bodyPr/>
          <a:lstStyle/>
          <a:p>
            <a:r>
              <a:rPr lang="en-US" b="0" dirty="0">
                <a:solidFill>
                  <a:schemeClr val="tx1"/>
                </a:solidFill>
              </a:rPr>
              <a:t>A few examples of educational outcomes:</a:t>
            </a:r>
            <a:endParaRPr lang="en-US" dirty="0">
              <a:solidFill>
                <a:schemeClr val="tx1"/>
              </a:solidFill>
            </a:endParaRPr>
          </a:p>
        </p:txBody>
      </p:sp>
      <p:sp>
        <p:nvSpPr>
          <p:cNvPr id="6" name="Content Placeholder 5">
            <a:extLst>
              <a:ext uri="{FF2B5EF4-FFF2-40B4-BE49-F238E27FC236}">
                <a16:creationId xmlns:a16="http://schemas.microsoft.com/office/drawing/2014/main" id="{D03F97BD-F0A9-4B30-88AC-C1FB0FBA87D6}"/>
              </a:ext>
            </a:extLst>
          </p:cNvPr>
          <p:cNvSpPr>
            <a:spLocks noGrp="1"/>
          </p:cNvSpPr>
          <p:nvPr>
            <p:ph sz="quarter" idx="4"/>
          </p:nvPr>
        </p:nvSpPr>
        <p:spPr>
          <a:xfrm>
            <a:off x="7746746" y="1577815"/>
            <a:ext cx="4003637" cy="4510951"/>
          </a:xfrm>
        </p:spPr>
        <p:style>
          <a:lnRef idx="1">
            <a:schemeClr val="accent3"/>
          </a:lnRef>
          <a:fillRef idx="3">
            <a:schemeClr val="accent3"/>
          </a:fillRef>
          <a:effectRef idx="2">
            <a:schemeClr val="accent3"/>
          </a:effectRef>
          <a:fontRef idx="minor">
            <a:schemeClr val="lt1"/>
          </a:fontRef>
        </p:style>
        <p:txBody>
          <a:bodyPr>
            <a:normAutofit/>
          </a:bodyPr>
          <a:lstStyle/>
          <a:p>
            <a:r>
              <a:rPr lang="en-US" dirty="0">
                <a:solidFill>
                  <a:schemeClr val="tx1"/>
                </a:solidFill>
                <a:ea typeface="+mn-lt"/>
                <a:cs typeface="+mn-lt"/>
              </a:rPr>
              <a:t>Educational Online Module - Judicial Educator</a:t>
            </a:r>
            <a:endParaRPr lang="en-US">
              <a:solidFill>
                <a:schemeClr val="tx1"/>
              </a:solidFill>
            </a:endParaRPr>
          </a:p>
          <a:p>
            <a:r>
              <a:rPr lang="en-US" dirty="0">
                <a:solidFill>
                  <a:schemeClr val="tx1"/>
                </a:solidFill>
                <a:ea typeface="+mn-lt"/>
                <a:cs typeface="+mn-lt"/>
              </a:rPr>
              <a:t>Community Service hours</a:t>
            </a:r>
            <a:endParaRPr lang="en-US">
              <a:solidFill>
                <a:schemeClr val="tx1"/>
              </a:solidFill>
            </a:endParaRPr>
          </a:p>
          <a:p>
            <a:r>
              <a:rPr lang="en-US" dirty="0">
                <a:solidFill>
                  <a:schemeClr val="tx1"/>
                </a:solidFill>
                <a:ea typeface="+mn-lt"/>
                <a:cs typeface="+mn-lt"/>
              </a:rPr>
              <a:t>Special Project, Assignment, or Presentation</a:t>
            </a:r>
            <a:endParaRPr lang="en-US">
              <a:solidFill>
                <a:schemeClr val="tx1"/>
              </a:solidFill>
            </a:endParaRPr>
          </a:p>
          <a:p>
            <a:r>
              <a:rPr lang="en-US" dirty="0">
                <a:solidFill>
                  <a:schemeClr val="tx1"/>
                </a:solidFill>
                <a:ea typeface="+mn-lt"/>
                <a:cs typeface="+mn-lt"/>
              </a:rPr>
              <a:t>Reflection Paper </a:t>
            </a:r>
          </a:p>
          <a:p>
            <a:r>
              <a:rPr lang="en-US" dirty="0">
                <a:solidFill>
                  <a:schemeClr val="tx1"/>
                </a:solidFill>
                <a:ea typeface="+mn-lt"/>
                <a:cs typeface="+mn-lt"/>
              </a:rPr>
              <a:t>Restitution </a:t>
            </a:r>
            <a:endParaRPr lang="en-US">
              <a:solidFill>
                <a:schemeClr val="tx1"/>
              </a:solidFill>
            </a:endParaRPr>
          </a:p>
          <a:p>
            <a:r>
              <a:rPr lang="en-US" dirty="0">
                <a:solidFill>
                  <a:schemeClr val="tx1"/>
                </a:solidFill>
                <a:ea typeface="+mn-lt"/>
                <a:cs typeface="+mn-lt"/>
              </a:rPr>
              <a:t>Campus Restriction or Loss of Privileges</a:t>
            </a:r>
            <a:endParaRPr lang="en-US">
              <a:solidFill>
                <a:schemeClr val="tx1"/>
              </a:solidFill>
            </a:endParaRPr>
          </a:p>
          <a:p>
            <a:r>
              <a:rPr lang="en-US" dirty="0">
                <a:solidFill>
                  <a:schemeClr val="tx1"/>
                </a:solidFill>
                <a:ea typeface="+mn-lt"/>
                <a:cs typeface="+mn-lt"/>
              </a:rPr>
              <a:t>Parent/Guardian Contact</a:t>
            </a:r>
            <a:endParaRPr lang="en-US" dirty="0">
              <a:solidFill>
                <a:schemeClr val="tx1"/>
              </a:solidFill>
            </a:endParaRPr>
          </a:p>
        </p:txBody>
      </p:sp>
    </p:spTree>
    <p:extLst>
      <p:ext uri="{BB962C8B-B14F-4D97-AF65-F5344CB8AC3E}">
        <p14:creationId xmlns:p14="http://schemas.microsoft.com/office/powerpoint/2010/main" val="1919012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CD623-0711-4584-A08D-AD647E5E55AE}"/>
              </a:ext>
            </a:extLst>
          </p:cNvPr>
          <p:cNvSpPr>
            <a:spLocks noGrp="1"/>
          </p:cNvSpPr>
          <p:nvPr>
            <p:ph type="title"/>
          </p:nvPr>
        </p:nvSpPr>
        <p:spPr/>
        <p:txBody>
          <a:bodyPr/>
          <a:lstStyle/>
          <a:p>
            <a:r>
              <a:rPr lang="en-US" dirty="0"/>
              <a:t>New AOD Level System</a:t>
            </a:r>
          </a:p>
        </p:txBody>
      </p:sp>
      <p:pic>
        <p:nvPicPr>
          <p:cNvPr id="4" name="Picture 4" descr="A screenshot of a cell phone&#10;&#10;Description automatically generated">
            <a:extLst>
              <a:ext uri="{FF2B5EF4-FFF2-40B4-BE49-F238E27FC236}">
                <a16:creationId xmlns:a16="http://schemas.microsoft.com/office/drawing/2014/main" id="{4BD1D45F-48BE-4654-BA34-262AEA63B08E}"/>
              </a:ext>
            </a:extLst>
          </p:cNvPr>
          <p:cNvPicPr>
            <a:picLocks noGrp="1" noChangeAspect="1"/>
          </p:cNvPicPr>
          <p:nvPr>
            <p:ph idx="1"/>
          </p:nvPr>
        </p:nvPicPr>
        <p:blipFill rotWithShape="1">
          <a:blip r:embed="rId2"/>
          <a:srcRect t="1130" r="-127" b="-282"/>
          <a:stretch/>
        </p:blipFill>
        <p:spPr>
          <a:xfrm>
            <a:off x="3051512" y="1534280"/>
            <a:ext cx="8402448" cy="3427113"/>
          </a:xfrm>
        </p:spPr>
      </p:pic>
      <p:sp>
        <p:nvSpPr>
          <p:cNvPr id="5" name="TextBox 4">
            <a:extLst>
              <a:ext uri="{FF2B5EF4-FFF2-40B4-BE49-F238E27FC236}">
                <a16:creationId xmlns:a16="http://schemas.microsoft.com/office/drawing/2014/main" id="{8CFD343B-C0BE-4A07-A66D-13AD75E23EFA}"/>
              </a:ext>
            </a:extLst>
          </p:cNvPr>
          <p:cNvSpPr txBox="1"/>
          <p:nvPr/>
        </p:nvSpPr>
        <p:spPr>
          <a:xfrm>
            <a:off x="1927303" y="124522"/>
            <a:ext cx="9461808" cy="1200329"/>
          </a:xfrm>
          <a:prstGeom prst="rect">
            <a:avLst/>
          </a:prstGeom>
        </p:spPr>
        <p:style>
          <a:lnRef idx="3">
            <a:schemeClr val="lt1"/>
          </a:lnRef>
          <a:fillRef idx="1">
            <a:schemeClr val="accent3"/>
          </a:fillRef>
          <a:effectRef idx="1">
            <a:schemeClr val="accent3"/>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rgbClr val="000000"/>
                </a:solidFill>
                <a:ea typeface="+mn-lt"/>
                <a:cs typeface="+mn-lt"/>
              </a:rPr>
              <a:t>Alcohol and Other Drug (AOD) Level System</a:t>
            </a:r>
            <a:r>
              <a:rPr lang="en-US" dirty="0">
                <a:solidFill>
                  <a:srgbClr val="000000"/>
                </a:solidFill>
                <a:ea typeface="+mn-lt"/>
                <a:cs typeface="+mn-lt"/>
              </a:rPr>
              <a:t>: MCLA is committed to taking specific action in cases involving alcohol and/or drug violations.  This Alcohol and Other Drug Level system is progressive however there are instances where lower levels may be bypassed due to the nature of the incident. </a:t>
            </a:r>
            <a:endParaRPr lang="en-US">
              <a:solidFill>
                <a:srgbClr val="000000"/>
              </a:solidFill>
            </a:endParaRPr>
          </a:p>
        </p:txBody>
      </p:sp>
      <p:sp>
        <p:nvSpPr>
          <p:cNvPr id="6" name="TextBox 5">
            <a:extLst>
              <a:ext uri="{FF2B5EF4-FFF2-40B4-BE49-F238E27FC236}">
                <a16:creationId xmlns:a16="http://schemas.microsoft.com/office/drawing/2014/main" id="{C43FF4BB-F385-4D08-A0A3-BB541734F9F0}"/>
              </a:ext>
            </a:extLst>
          </p:cNvPr>
          <p:cNvSpPr txBox="1"/>
          <p:nvPr/>
        </p:nvSpPr>
        <p:spPr>
          <a:xfrm>
            <a:off x="1865739" y="5053129"/>
            <a:ext cx="9879980" cy="1615827"/>
          </a:xfrm>
          <a:prstGeom prst="rect">
            <a:avLst/>
          </a:prstGeom>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solidFill>
                  <a:srgbClr val="000000"/>
                </a:solidFill>
                <a:ea typeface="+mn-lt"/>
                <a:cs typeface="+mn-lt"/>
              </a:rPr>
              <a:t>A first incident in which medical treatment/transport may result in automatic placement on Level 2. Any additional incident in which medical treatment/transport may result in level increase of levels if already on a level. </a:t>
            </a:r>
            <a:endParaRPr lang="en-US" sz="1100">
              <a:solidFill>
                <a:srgbClr val="000000"/>
              </a:solidFill>
            </a:endParaRPr>
          </a:p>
          <a:p>
            <a:r>
              <a:rPr lang="en-US" sz="1100" dirty="0">
                <a:solidFill>
                  <a:srgbClr val="000000"/>
                </a:solidFill>
                <a:ea typeface="+mn-lt"/>
                <a:cs typeface="+mn-lt"/>
              </a:rPr>
              <a:t>*      If campus police charge a student with a citation for an appearance in court for alcohol or drug related violation, an automatic placement on Level 2 or higher. </a:t>
            </a:r>
            <a:endParaRPr lang="en-US" sz="1100">
              <a:solidFill>
                <a:srgbClr val="000000"/>
              </a:solidFill>
            </a:endParaRPr>
          </a:p>
          <a:p>
            <a:r>
              <a:rPr lang="en-US" sz="1100" dirty="0">
                <a:solidFill>
                  <a:srgbClr val="000000"/>
                </a:solidFill>
                <a:ea typeface="+mn-lt"/>
                <a:cs typeface="+mn-lt"/>
              </a:rPr>
              <a:t>*      Off-Campus Police/Authorities are involved may result in automatic placement on Level 2 or higher. </a:t>
            </a:r>
            <a:endParaRPr lang="en-US" sz="1100">
              <a:solidFill>
                <a:srgbClr val="000000"/>
              </a:solidFill>
            </a:endParaRPr>
          </a:p>
          <a:p>
            <a:r>
              <a:rPr lang="en-US" sz="1100" dirty="0">
                <a:solidFill>
                  <a:srgbClr val="000000"/>
                </a:solidFill>
                <a:ea typeface="+mn-lt"/>
                <a:cs typeface="+mn-lt"/>
              </a:rPr>
              <a:t>**    Drug Sale &amp;/or Distribution may result in automatic Level 3 or Level 4. </a:t>
            </a:r>
            <a:endParaRPr lang="en-US" sz="1100">
              <a:solidFill>
                <a:srgbClr val="000000"/>
              </a:solidFill>
            </a:endParaRPr>
          </a:p>
          <a:p>
            <a:r>
              <a:rPr lang="en-US" sz="1100" b="1" dirty="0">
                <a:solidFill>
                  <a:srgbClr val="000000"/>
                </a:solidFill>
                <a:ea typeface="+mn-lt"/>
                <a:cs typeface="+mn-lt"/>
              </a:rPr>
              <a:t>NOTE:</a:t>
            </a:r>
            <a:r>
              <a:rPr lang="en-US" sz="1100" dirty="0">
                <a:solidFill>
                  <a:srgbClr val="000000"/>
                </a:solidFill>
                <a:ea typeface="+mn-lt"/>
                <a:cs typeface="+mn-lt"/>
              </a:rPr>
              <a:t> One part of the College’s compliance with the 1989 Drug Free School and Campuses Regulations (Drug-Free Schools and Communities Act, Public Law 101-226) and the policies of the Massachusetts Department of Higher Education is to set alcohol and illegal drug conduct code standards. In response to findings of code violations, the College will typically apply a minimum mandatory sanction. As minimum and mandatory these outcomes are aimed to provide an opportunity to examine one’s choices in light of complying with College standards as well as the Federal and State mandates and serve as a deterrent to future violations. </a:t>
            </a:r>
            <a:endParaRPr lang="en-US" sz="1100" dirty="0">
              <a:solidFill>
                <a:srgbClr val="000000"/>
              </a:solidFill>
            </a:endParaRPr>
          </a:p>
        </p:txBody>
      </p:sp>
    </p:spTree>
    <p:extLst>
      <p:ext uri="{BB962C8B-B14F-4D97-AF65-F5344CB8AC3E}">
        <p14:creationId xmlns:p14="http://schemas.microsoft.com/office/powerpoint/2010/main" val="2826174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CD623-0711-4584-A08D-AD647E5E55AE}"/>
              </a:ext>
            </a:extLst>
          </p:cNvPr>
          <p:cNvSpPr>
            <a:spLocks noGrp="1"/>
          </p:cNvSpPr>
          <p:nvPr>
            <p:ph type="title"/>
          </p:nvPr>
        </p:nvSpPr>
        <p:spPr/>
        <p:txBody>
          <a:bodyPr/>
          <a:lstStyle/>
          <a:p>
            <a:r>
              <a:rPr lang="en-US" dirty="0"/>
              <a:t>New Fire Safety Level System</a:t>
            </a:r>
          </a:p>
        </p:txBody>
      </p:sp>
      <p:pic>
        <p:nvPicPr>
          <p:cNvPr id="4" name="Picture 4" descr="A screenshot of a cell phone&#10;&#10;Description automatically generated">
            <a:extLst>
              <a:ext uri="{FF2B5EF4-FFF2-40B4-BE49-F238E27FC236}">
                <a16:creationId xmlns:a16="http://schemas.microsoft.com/office/drawing/2014/main" id="{4BD1D45F-48BE-4654-BA34-262AEA63B08E}"/>
              </a:ext>
            </a:extLst>
          </p:cNvPr>
          <p:cNvPicPr>
            <a:picLocks noGrp="1" noChangeAspect="1"/>
          </p:cNvPicPr>
          <p:nvPr>
            <p:ph idx="1"/>
          </p:nvPr>
        </p:nvPicPr>
        <p:blipFill rotWithShape="1">
          <a:blip r:embed="rId2"/>
          <a:srcRect t="1130" r="-127" b="-282"/>
          <a:stretch/>
        </p:blipFill>
        <p:spPr>
          <a:xfrm>
            <a:off x="2682098" y="1497109"/>
            <a:ext cx="8797446" cy="3975380"/>
          </a:xfrm>
        </p:spPr>
      </p:pic>
      <p:sp>
        <p:nvSpPr>
          <p:cNvPr id="5" name="TextBox 4">
            <a:extLst>
              <a:ext uri="{FF2B5EF4-FFF2-40B4-BE49-F238E27FC236}">
                <a16:creationId xmlns:a16="http://schemas.microsoft.com/office/drawing/2014/main" id="{8CFD343B-C0BE-4A07-A66D-13AD75E23EFA}"/>
              </a:ext>
            </a:extLst>
          </p:cNvPr>
          <p:cNvSpPr txBox="1"/>
          <p:nvPr/>
        </p:nvSpPr>
        <p:spPr>
          <a:xfrm>
            <a:off x="1927303" y="124522"/>
            <a:ext cx="9461808" cy="1200329"/>
          </a:xfrm>
          <a:prstGeom prst="rect">
            <a:avLst/>
          </a:prstGeom>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chemeClr val="tx1"/>
                </a:solidFill>
                <a:ea typeface="+mn-lt"/>
                <a:cs typeface="+mn-lt"/>
              </a:rPr>
              <a:t>Fire Safety Level System</a:t>
            </a:r>
            <a:r>
              <a:rPr lang="en-US" dirty="0">
                <a:solidFill>
                  <a:schemeClr val="tx1"/>
                </a:solidFill>
                <a:ea typeface="+mn-lt"/>
                <a:cs typeface="+mn-lt"/>
              </a:rPr>
              <a:t>: MCLA is committed to taking specific action in cases involving fire safety violations, which include covered smoke detectors, tampering with fire safety equipment, and or smoking/vaping in buildings.  This Fire Safety Level system is progressive however there are instances where lower levels may be bypassed due to the nature of the incident.  </a:t>
            </a:r>
            <a:endParaRPr lang="en-US"/>
          </a:p>
        </p:txBody>
      </p:sp>
      <p:sp>
        <p:nvSpPr>
          <p:cNvPr id="6" name="TextBox 5">
            <a:extLst>
              <a:ext uri="{FF2B5EF4-FFF2-40B4-BE49-F238E27FC236}">
                <a16:creationId xmlns:a16="http://schemas.microsoft.com/office/drawing/2014/main" id="{C43FF4BB-F385-4D08-A0A3-BB541734F9F0}"/>
              </a:ext>
            </a:extLst>
          </p:cNvPr>
          <p:cNvSpPr txBox="1"/>
          <p:nvPr/>
        </p:nvSpPr>
        <p:spPr>
          <a:xfrm>
            <a:off x="1828568" y="5722202"/>
            <a:ext cx="9879980" cy="769441"/>
          </a:xfrm>
          <a:prstGeom prst="rect">
            <a:avLst/>
          </a:prstGeom>
        </p:spPr>
        <p:style>
          <a:lnRef idx="1">
            <a:schemeClr val="accent4"/>
          </a:lnRef>
          <a:fillRef idx="3">
            <a:schemeClr val="accent4"/>
          </a:fillRef>
          <a:effectRef idx="2">
            <a:schemeClr val="accent4"/>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solidFill>
                  <a:srgbClr val="000000"/>
                </a:solidFill>
                <a:ea typeface="+mn-lt"/>
                <a:cs typeface="+mn-lt"/>
              </a:rPr>
              <a:t>*      Administrative Fine: For every covered smoke detector in a room or apartment, each person found responsible will be charged an administrative fine of $100. This administrative fine will increase $100 for each time a student is found responsible for a covered smoke detector.  Covering a smoke detector puts the lives of those living in the room, floor, apartment, block, and/or building as risk and is a serious offense – this fine is meant to be a deterrent to not put the safety of other students at risk.   </a:t>
            </a:r>
            <a:endParaRPr lang="en-US">
              <a:solidFill>
                <a:srgbClr val="000000"/>
              </a:solidFill>
            </a:endParaRPr>
          </a:p>
          <a:p>
            <a:r>
              <a:rPr lang="en-US" sz="1100" dirty="0">
                <a:solidFill>
                  <a:srgbClr val="000000"/>
                </a:solidFill>
                <a:ea typeface="+mn-lt"/>
                <a:cs typeface="+mn-lt"/>
              </a:rPr>
              <a:t>**    If campus police charge a student with a citation for an appearance in court for fire safety related violation, an automatic placement on Level 2 or Level 3. </a:t>
            </a:r>
            <a:endParaRPr lang="en-US">
              <a:solidFill>
                <a:srgbClr val="000000"/>
              </a:solidFill>
            </a:endParaRPr>
          </a:p>
        </p:txBody>
      </p:sp>
    </p:spTree>
    <p:extLst>
      <p:ext uri="{BB962C8B-B14F-4D97-AF65-F5344CB8AC3E}">
        <p14:creationId xmlns:p14="http://schemas.microsoft.com/office/powerpoint/2010/main" val="2525091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AAD8036-96D8-496C-8006-37ACA5AD86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4A4CBA9-3463-4C65-BF46-6B6C50E7FC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42856" y="757325"/>
            <a:ext cx="3549144" cy="5329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4D8A95-4AF3-4248-BF20-9063C41F548B}"/>
              </a:ext>
            </a:extLst>
          </p:cNvPr>
          <p:cNvSpPr>
            <a:spLocks noGrp="1"/>
          </p:cNvSpPr>
          <p:nvPr>
            <p:ph type="title"/>
          </p:nvPr>
        </p:nvSpPr>
        <p:spPr>
          <a:xfrm>
            <a:off x="8895775" y="1123837"/>
            <a:ext cx="2947482" cy="4601183"/>
          </a:xfrm>
        </p:spPr>
        <p:txBody>
          <a:bodyPr>
            <a:normAutofit/>
          </a:bodyPr>
          <a:lstStyle/>
          <a:p>
            <a:r>
              <a:rPr lang="en-US" dirty="0"/>
              <a:t>Appeal Process</a:t>
            </a:r>
          </a:p>
        </p:txBody>
      </p:sp>
      <p:sp>
        <p:nvSpPr>
          <p:cNvPr id="13" name="Rectangle 12">
            <a:extLst>
              <a:ext uri="{FF2B5EF4-FFF2-40B4-BE49-F238E27FC236}">
                <a16:creationId xmlns:a16="http://schemas.microsoft.com/office/drawing/2014/main" id="{2DCEED6C-D39C-40AA-B89E-52C3FA5A704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AD3D83DB-A773-46EC-B253-A371C505F06A}"/>
              </a:ext>
            </a:extLst>
          </p:cNvPr>
          <p:cNvGraphicFramePr>
            <a:graphicFrameLocks noGrp="1"/>
          </p:cNvGraphicFramePr>
          <p:nvPr>
            <p:ph idx="1"/>
            <p:extLst>
              <p:ext uri="{D42A27DB-BD31-4B8C-83A1-F6EECF244321}">
                <p14:modId xmlns:p14="http://schemas.microsoft.com/office/powerpoint/2010/main" val="2923881457"/>
              </p:ext>
            </p:extLst>
          </p:nvPr>
        </p:nvGraphicFramePr>
        <p:xfrm>
          <a:off x="1312696" y="2253415"/>
          <a:ext cx="6736049" cy="44099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6" name="TextBox 35">
            <a:extLst>
              <a:ext uri="{FF2B5EF4-FFF2-40B4-BE49-F238E27FC236}">
                <a16:creationId xmlns:a16="http://schemas.microsoft.com/office/drawing/2014/main" id="{8BAB2CF4-110E-48D8-AF8B-9D0759C548AC}"/>
              </a:ext>
            </a:extLst>
          </p:cNvPr>
          <p:cNvSpPr txBox="1"/>
          <p:nvPr/>
        </p:nvSpPr>
        <p:spPr>
          <a:xfrm>
            <a:off x="375424" y="2038815"/>
            <a:ext cx="4137102" cy="369332"/>
          </a:xfrm>
          <a:prstGeom prst="rect">
            <a:avLst/>
          </a:prstGeom>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000000"/>
                </a:solidFill>
              </a:rPr>
              <a:t>The possible criteria for an appeal are:</a:t>
            </a:r>
          </a:p>
        </p:txBody>
      </p:sp>
      <p:sp>
        <p:nvSpPr>
          <p:cNvPr id="44" name="TextBox 43">
            <a:extLst>
              <a:ext uri="{FF2B5EF4-FFF2-40B4-BE49-F238E27FC236}">
                <a16:creationId xmlns:a16="http://schemas.microsoft.com/office/drawing/2014/main" id="{3D06FE06-1CE5-4257-BEEA-27C5D56937DF}"/>
              </a:ext>
            </a:extLst>
          </p:cNvPr>
          <p:cNvSpPr txBox="1"/>
          <p:nvPr/>
        </p:nvSpPr>
        <p:spPr>
          <a:xfrm>
            <a:off x="378909" y="341738"/>
            <a:ext cx="10995103" cy="1569660"/>
          </a:xfrm>
          <a:prstGeom prst="rect">
            <a:avLst/>
          </a:prstGeom>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solidFill>
                  <a:srgbClr val="000000"/>
                </a:solidFill>
                <a:ea typeface="+mn-lt"/>
                <a:cs typeface="+mn-lt"/>
              </a:rPr>
              <a:t>The College has implemented procedures for students to appeal. Appeals are not re-hearing of the facts of the case, but rather an examination of the procedure and/or outcome. General dissatisfaction with the outcome of a conduct case or an appeal for mercy is not an appropriate basis for an appeal. The outcomes(s) resulting from a case decision will be considered on hold until the decision is affirmed, modified or reversed in the appeals process. Additionally, only a student who has participated in the conduct review process and has been found responsible for violating a policy may file a written appeal. If a student fails to attend a meeting/hearing, that student forfeits their right to appeal the decision rendered by the conduct officer or conduct board. </a:t>
            </a:r>
            <a:endParaRPr lang="en-US" sz="1600" dirty="0">
              <a:solidFill>
                <a:srgbClr val="000000"/>
              </a:solidFill>
            </a:endParaRPr>
          </a:p>
        </p:txBody>
      </p:sp>
    </p:spTree>
    <p:extLst>
      <p:ext uri="{BB962C8B-B14F-4D97-AF65-F5344CB8AC3E}">
        <p14:creationId xmlns:p14="http://schemas.microsoft.com/office/powerpoint/2010/main" val="133002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2D12A-646F-48EA-A835-FD7F1FBE0CD4}"/>
              </a:ext>
            </a:extLst>
          </p:cNvPr>
          <p:cNvSpPr>
            <a:spLocks noGrp="1"/>
          </p:cNvSpPr>
          <p:nvPr>
            <p:ph type="title"/>
          </p:nvPr>
        </p:nvSpPr>
        <p:spPr/>
        <p:txBody>
          <a:bodyPr/>
          <a:lstStyle/>
          <a:p>
            <a:r>
              <a:rPr lang="en-US"/>
              <a:t>The Student Conduct Program</a:t>
            </a:r>
          </a:p>
        </p:txBody>
      </p:sp>
      <p:sp>
        <p:nvSpPr>
          <p:cNvPr id="3" name="Content Placeholder 2">
            <a:extLst>
              <a:ext uri="{FF2B5EF4-FFF2-40B4-BE49-F238E27FC236}">
                <a16:creationId xmlns:a16="http://schemas.microsoft.com/office/drawing/2014/main" id="{1C59D151-2533-4B82-9408-D3513BE3F332}"/>
              </a:ext>
            </a:extLst>
          </p:cNvPr>
          <p:cNvSpPr>
            <a:spLocks noGrp="1"/>
          </p:cNvSpPr>
          <p:nvPr>
            <p:ph idx="1"/>
          </p:nvPr>
        </p:nvSpPr>
        <p:spPr>
          <a:xfrm>
            <a:off x="3711292" y="3577570"/>
            <a:ext cx="7315200" cy="2122085"/>
          </a:xfrm>
        </p:spPr>
        <p:style>
          <a:lnRef idx="1">
            <a:schemeClr val="accent2"/>
          </a:lnRef>
          <a:fillRef idx="3">
            <a:schemeClr val="accent2"/>
          </a:fillRef>
          <a:effectRef idx="2">
            <a:schemeClr val="accent2"/>
          </a:effectRef>
          <a:fontRef idx="minor">
            <a:schemeClr val="lt1"/>
          </a:fontRef>
        </p:style>
        <p:txBody>
          <a:bodyPr/>
          <a:lstStyle/>
          <a:p>
            <a:pPr marL="0" indent="0" algn="ctr">
              <a:buNone/>
            </a:pPr>
            <a:r>
              <a:rPr lang="en-US" b="1" dirty="0">
                <a:solidFill>
                  <a:schemeClr val="tx1"/>
                </a:solidFill>
              </a:rPr>
              <a:t>For additional information about the entire Student Conduct Program, see the Student Handbook </a:t>
            </a:r>
            <a:r>
              <a:rPr lang="en-US" b="1" dirty="0"/>
              <a:t/>
            </a:r>
            <a:br>
              <a:rPr lang="en-US" b="1" dirty="0"/>
            </a:br>
            <a:r>
              <a:rPr lang="en-US" b="1" i="1" dirty="0">
                <a:solidFill>
                  <a:schemeClr val="tx1"/>
                </a:solidFill>
              </a:rPr>
              <a:t>(when it is released which is right before the semester starts)</a:t>
            </a:r>
          </a:p>
        </p:txBody>
      </p:sp>
      <p:pic>
        <p:nvPicPr>
          <p:cNvPr id="11" name="Graphic 11" descr="Closed book">
            <a:extLst>
              <a:ext uri="{FF2B5EF4-FFF2-40B4-BE49-F238E27FC236}">
                <a16:creationId xmlns:a16="http://schemas.microsoft.com/office/drawing/2014/main" id="{FFCE1594-E975-4CED-AAE0-8D0BDE6382A4}"/>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131312" y="1354873"/>
            <a:ext cx="2029521" cy="2029521"/>
          </a:xfrm>
          <a:prstGeom prst="rect">
            <a:avLst/>
          </a:prstGeom>
        </p:spPr>
      </p:pic>
    </p:spTree>
    <p:extLst>
      <p:ext uri="{BB962C8B-B14F-4D97-AF65-F5344CB8AC3E}">
        <p14:creationId xmlns:p14="http://schemas.microsoft.com/office/powerpoint/2010/main" val="501844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31">
            <a:extLst>
              <a:ext uri="{FF2B5EF4-FFF2-40B4-BE49-F238E27FC236}">
                <a16:creationId xmlns:a16="http://schemas.microsoft.com/office/drawing/2014/main" id="{681577AD-DA5F-48B3-8FB9-5199BA9EE68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5350"/>
            <a:ext cx="4642228" cy="5330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81B97C2-D348-4577-A25B-B7F339EE9DC8}"/>
              </a:ext>
            </a:extLst>
          </p:cNvPr>
          <p:cNvSpPr>
            <a:spLocks noGrp="1"/>
          </p:cNvSpPr>
          <p:nvPr>
            <p:ph type="title"/>
          </p:nvPr>
        </p:nvSpPr>
        <p:spPr>
          <a:xfrm>
            <a:off x="289249" y="1123837"/>
            <a:ext cx="4016116" cy="1255469"/>
          </a:xfrm>
        </p:spPr>
        <p:txBody>
          <a:bodyPr vert="horz" lIns="91440" tIns="45720" rIns="91440" bIns="45720" rtlCol="0">
            <a:normAutofit/>
          </a:bodyPr>
          <a:lstStyle/>
          <a:p>
            <a:r>
              <a:rPr lang="en-US" sz="3100" spc="-100"/>
              <a:t>Overview of the Student Conduct Program</a:t>
            </a:r>
          </a:p>
        </p:txBody>
      </p:sp>
      <p:sp>
        <p:nvSpPr>
          <p:cNvPr id="3" name="Content Placeholder 2">
            <a:extLst>
              <a:ext uri="{FF2B5EF4-FFF2-40B4-BE49-F238E27FC236}">
                <a16:creationId xmlns:a16="http://schemas.microsoft.com/office/drawing/2014/main" id="{F1FB32DB-22A2-4DE6-BB02-62ED6EB1C56A}"/>
              </a:ext>
            </a:extLst>
          </p:cNvPr>
          <p:cNvSpPr>
            <a:spLocks noGrp="1"/>
          </p:cNvSpPr>
          <p:nvPr>
            <p:ph idx="1"/>
          </p:nvPr>
        </p:nvSpPr>
        <p:spPr>
          <a:xfrm>
            <a:off x="289249" y="2510395"/>
            <a:ext cx="4168516" cy="3274586"/>
          </a:xfrm>
        </p:spPr>
        <p:txBody>
          <a:bodyPr vert="horz" lIns="91440" tIns="45720" rIns="91440" bIns="45720" rtlCol="0" anchor="t">
            <a:normAutofit/>
          </a:bodyPr>
          <a:lstStyle/>
          <a:p>
            <a:pPr marL="0" indent="0" algn="ctr">
              <a:buNone/>
            </a:pPr>
            <a:r>
              <a:rPr lang="en-US" dirty="0">
                <a:solidFill>
                  <a:srgbClr val="FFFFFF"/>
                </a:solidFill>
              </a:rPr>
              <a:t>Questions?</a:t>
            </a:r>
            <a:r>
              <a:rPr lang="en-US" dirty="0"/>
              <a:t/>
            </a:r>
            <a:br>
              <a:rPr lang="en-US" dirty="0"/>
            </a:br>
            <a:r>
              <a:rPr lang="en-US" dirty="0">
                <a:solidFill>
                  <a:srgbClr val="FFFFFF"/>
                </a:solidFill>
              </a:rPr>
              <a:t>Contact the Dean of Students Office </a:t>
            </a:r>
            <a:endParaRPr lang="en-US"/>
          </a:p>
          <a:p>
            <a:pPr marL="0" indent="0" algn="ctr">
              <a:buNone/>
            </a:pPr>
            <a:r>
              <a:rPr lang="en-US" dirty="0">
                <a:solidFill>
                  <a:srgbClr val="FFFFFF"/>
                </a:solidFill>
              </a:rPr>
              <a:t>via email: Heather.Quire@mcla.edu</a:t>
            </a:r>
          </a:p>
        </p:txBody>
      </p:sp>
      <p:pic>
        <p:nvPicPr>
          <p:cNvPr id="7" name="Graphic 6" descr="Questions">
            <a:extLst>
              <a:ext uri="{FF2B5EF4-FFF2-40B4-BE49-F238E27FC236}">
                <a16:creationId xmlns:a16="http://schemas.microsoft.com/office/drawing/2014/main" id="{AE2C1DF7-C7DB-43F3-8B39-1ECE76A250F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569021" y="759599"/>
            <a:ext cx="5330650" cy="5330650"/>
          </a:xfrm>
          <a:prstGeom prst="rect">
            <a:avLst/>
          </a:prstGeom>
        </p:spPr>
      </p:pic>
    </p:spTree>
    <p:extLst>
      <p:ext uri="{BB962C8B-B14F-4D97-AF65-F5344CB8AC3E}">
        <p14:creationId xmlns:p14="http://schemas.microsoft.com/office/powerpoint/2010/main" val="273810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86D4068-D045-48B0-9A00-198F2FE4B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2664C4B-AAE2-4AA0-8918-134E8086F3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EFEBF2C-CB5C-4B01-B1A3-33D1D09CEAA2}"/>
              </a:ext>
            </a:extLst>
          </p:cNvPr>
          <p:cNvSpPr>
            <a:spLocks noGrp="1"/>
          </p:cNvSpPr>
          <p:nvPr>
            <p:ph type="title"/>
          </p:nvPr>
        </p:nvSpPr>
        <p:spPr>
          <a:xfrm>
            <a:off x="252919" y="1123837"/>
            <a:ext cx="2947482" cy="4601183"/>
          </a:xfrm>
        </p:spPr>
        <p:txBody>
          <a:bodyPr>
            <a:normAutofit/>
          </a:bodyPr>
          <a:lstStyle/>
          <a:p>
            <a:r>
              <a:rPr lang="en-US" dirty="0"/>
              <a:t>Introduction to the Student Conduct Program</a:t>
            </a:r>
          </a:p>
        </p:txBody>
      </p:sp>
      <p:sp>
        <p:nvSpPr>
          <p:cNvPr id="13" name="Rectangle 12">
            <a:extLst>
              <a:ext uri="{FF2B5EF4-FFF2-40B4-BE49-F238E27FC236}">
                <a16:creationId xmlns:a16="http://schemas.microsoft.com/office/drawing/2014/main" id="{616F9FD8-4CFE-4C77-8F29-5D801C57E2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Diagram 4">
            <a:extLst>
              <a:ext uri="{FF2B5EF4-FFF2-40B4-BE49-F238E27FC236}">
                <a16:creationId xmlns:a16="http://schemas.microsoft.com/office/drawing/2014/main" id="{836420F3-FF8D-4779-85BE-AA9FB3FBF0D3}"/>
              </a:ext>
            </a:extLst>
          </p:cNvPr>
          <p:cNvGraphicFramePr/>
          <p:nvPr>
            <p:extLst>
              <p:ext uri="{D42A27DB-BD31-4B8C-83A1-F6EECF244321}">
                <p14:modId xmlns:p14="http://schemas.microsoft.com/office/powerpoint/2010/main" val="4253528243"/>
              </p:ext>
            </p:extLst>
          </p:nvPr>
        </p:nvGraphicFramePr>
        <p:xfrm>
          <a:off x="3869268" y="864108"/>
          <a:ext cx="7315200" cy="512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0994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6" name="Rectangle 65">
            <a:extLst>
              <a:ext uri="{FF2B5EF4-FFF2-40B4-BE49-F238E27FC236}">
                <a16:creationId xmlns:a16="http://schemas.microsoft.com/office/drawing/2014/main" id="{29DC5A77-10C9-4ECF-B7EB-8D917F36A9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2FFE28B5-FB16-49A9-B851-3C35FAC0CA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55B85FB4-641F-4D35-9E20-22B873D42DB7}"/>
              </a:ext>
            </a:extLst>
          </p:cNvPr>
          <p:cNvSpPr>
            <a:spLocks noGrp="1"/>
          </p:cNvSpPr>
          <p:nvPr>
            <p:ph type="title"/>
          </p:nvPr>
        </p:nvSpPr>
        <p:spPr>
          <a:xfrm>
            <a:off x="1600754" y="1087374"/>
            <a:ext cx="8983489" cy="1000978"/>
          </a:xfrm>
        </p:spPr>
        <p:txBody>
          <a:bodyPr>
            <a:normAutofit/>
          </a:bodyPr>
          <a:lstStyle/>
          <a:p>
            <a:r>
              <a:rPr lang="en-US" dirty="0"/>
              <a:t>Let's review the Student Conduct Program</a:t>
            </a:r>
          </a:p>
        </p:txBody>
      </p:sp>
      <p:sp>
        <p:nvSpPr>
          <p:cNvPr id="70" name="Rectangle 69">
            <a:extLst>
              <a:ext uri="{FF2B5EF4-FFF2-40B4-BE49-F238E27FC236}">
                <a16:creationId xmlns:a16="http://schemas.microsoft.com/office/drawing/2014/main" id="{01014442-855A-4E0F-8D09-C314661A48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 name="Rectangle 71">
            <a:extLst>
              <a:ext uri="{FF2B5EF4-FFF2-40B4-BE49-F238E27FC236}">
                <a16:creationId xmlns:a16="http://schemas.microsoft.com/office/drawing/2014/main" id="{9B1ABF09-86CF-414E-88A5-2B84CC7232A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 name="Rectangle 73">
            <a:extLst>
              <a:ext uri="{FF2B5EF4-FFF2-40B4-BE49-F238E27FC236}">
                <a16:creationId xmlns:a16="http://schemas.microsoft.com/office/drawing/2014/main" id="{3FE91770-CDBB-4D24-94E5-AD484F36CE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179A65D6-F6C3-49E2-A9D4-5D3737777D49}"/>
              </a:ext>
            </a:extLst>
          </p:cNvPr>
          <p:cNvSpPr>
            <a:spLocks noGrp="1"/>
          </p:cNvSpPr>
          <p:nvPr>
            <p:ph idx="1"/>
          </p:nvPr>
        </p:nvSpPr>
        <p:spPr>
          <a:xfrm>
            <a:off x="1600753" y="2526154"/>
            <a:ext cx="8983489" cy="3563749"/>
          </a:xfrm>
        </p:spPr>
        <p:style>
          <a:lnRef idx="3">
            <a:schemeClr val="lt1"/>
          </a:lnRef>
          <a:fillRef idx="1">
            <a:schemeClr val="accent3"/>
          </a:fillRef>
          <a:effectRef idx="1">
            <a:schemeClr val="accent3"/>
          </a:effectRef>
          <a:fontRef idx="minor">
            <a:schemeClr val="lt1"/>
          </a:fontRef>
        </p:style>
        <p:txBody>
          <a:bodyPr vert="horz" lIns="91440" tIns="45720" rIns="91440" bIns="45720" rtlCol="0">
            <a:normAutofit lnSpcReduction="10000"/>
          </a:bodyPr>
          <a:lstStyle/>
          <a:p>
            <a:pPr marL="0" indent="0">
              <a:buNone/>
            </a:pPr>
            <a:endParaRPr lang="en-US">
              <a:solidFill>
                <a:schemeClr val="tx1"/>
              </a:solidFill>
            </a:endParaRPr>
          </a:p>
          <a:p>
            <a:pPr marL="0" indent="0">
              <a:buNone/>
            </a:pPr>
            <a:endParaRPr lang="en-US" sz="2800" b="1" dirty="0">
              <a:solidFill>
                <a:schemeClr val="tx1"/>
              </a:solidFill>
              <a:ea typeface="+mn-lt"/>
              <a:cs typeface="+mn-lt"/>
            </a:endParaRPr>
          </a:p>
          <a:p>
            <a:pPr marL="0" indent="0">
              <a:buNone/>
            </a:pPr>
            <a:r>
              <a:rPr lang="en-US" sz="2800" b="1">
                <a:solidFill>
                  <a:schemeClr val="tx1"/>
                </a:solidFill>
                <a:ea typeface="+mn-lt"/>
                <a:cs typeface="+mn-lt"/>
              </a:rPr>
              <a:t>MCLA Student Conduct Program Mission</a:t>
            </a:r>
            <a:r>
              <a:rPr lang="en-US" sz="2800" dirty="0">
                <a:solidFill>
                  <a:schemeClr val="tx1"/>
                </a:solidFill>
                <a:ea typeface="+mn-lt"/>
                <a:cs typeface="+mn-lt"/>
              </a:rPr>
              <a:t> </a:t>
            </a:r>
            <a:endParaRPr lang="en-US" sz="2800">
              <a:solidFill>
                <a:schemeClr val="tx1"/>
              </a:solidFill>
            </a:endParaRPr>
          </a:p>
          <a:p>
            <a:pPr marL="0" indent="0">
              <a:buNone/>
            </a:pPr>
            <a:r>
              <a:rPr lang="en-US" sz="2800">
                <a:solidFill>
                  <a:schemeClr val="tx1"/>
                </a:solidFill>
                <a:ea typeface="+mn-lt"/>
                <a:cs typeface="+mn-lt"/>
              </a:rPr>
              <a:t>The MCLA Student Conduct Program is committed to fostering an inclusive campus community that promotes active and responsible citizenship through an educational and developmental process that values respect, responsibility, and accountability for all members of the MCLA community.</a:t>
            </a:r>
            <a:r>
              <a:rPr lang="en-US" sz="2800" dirty="0">
                <a:solidFill>
                  <a:schemeClr val="tx1"/>
                </a:solidFill>
                <a:ea typeface="+mn-lt"/>
                <a:cs typeface="+mn-lt"/>
              </a:rPr>
              <a:t> </a:t>
            </a:r>
          </a:p>
          <a:p>
            <a:pPr>
              <a:buFont typeface="Wingdings 2"/>
            </a:pPr>
            <a:endParaRPr lang="en-US">
              <a:solidFill>
                <a:schemeClr val="tx1"/>
              </a:solidFill>
            </a:endParaRPr>
          </a:p>
          <a:p>
            <a:pPr>
              <a:buFont typeface="Wingdings 2"/>
            </a:pPr>
            <a:endParaRPr lang="en-US">
              <a:solidFill>
                <a:schemeClr val="tx1"/>
              </a:solidFill>
            </a:endParaRPr>
          </a:p>
          <a:p>
            <a:pPr marL="0" indent="0">
              <a:buNone/>
            </a:pPr>
            <a:endParaRPr lang="en-US">
              <a:solidFill>
                <a:schemeClr val="tx1"/>
              </a:solidFill>
            </a:endParaRPr>
          </a:p>
        </p:txBody>
      </p:sp>
    </p:spTree>
    <p:extLst>
      <p:ext uri="{BB962C8B-B14F-4D97-AF65-F5344CB8AC3E}">
        <p14:creationId xmlns:p14="http://schemas.microsoft.com/office/powerpoint/2010/main" val="2701962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886D4068-D045-48B0-9A00-198F2FE4B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12664C4B-AAE2-4AA0-8918-134E8086F3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39383A6-5AF9-4C29-A6B5-99981A903840}"/>
              </a:ext>
            </a:extLst>
          </p:cNvPr>
          <p:cNvSpPr>
            <a:spLocks noGrp="1"/>
          </p:cNvSpPr>
          <p:nvPr>
            <p:ph type="title"/>
          </p:nvPr>
        </p:nvSpPr>
        <p:spPr>
          <a:xfrm>
            <a:off x="252919" y="1123837"/>
            <a:ext cx="2947482" cy="4601183"/>
          </a:xfrm>
        </p:spPr>
        <p:txBody>
          <a:bodyPr>
            <a:normAutofit/>
          </a:bodyPr>
          <a:lstStyle/>
          <a:p>
            <a:r>
              <a:rPr lang="en-US" dirty="0"/>
              <a:t>The Student Conduct Program Goals</a:t>
            </a:r>
          </a:p>
        </p:txBody>
      </p:sp>
      <p:sp>
        <p:nvSpPr>
          <p:cNvPr id="43" name="Rectangle 42">
            <a:extLst>
              <a:ext uri="{FF2B5EF4-FFF2-40B4-BE49-F238E27FC236}">
                <a16:creationId xmlns:a16="http://schemas.microsoft.com/office/drawing/2014/main" id="{616F9FD8-4CFE-4C77-8F29-5D801C57E2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Diagram 5">
            <a:extLst>
              <a:ext uri="{FF2B5EF4-FFF2-40B4-BE49-F238E27FC236}">
                <a16:creationId xmlns:a16="http://schemas.microsoft.com/office/drawing/2014/main" id="{784F30C0-0408-464D-93B4-BFF1B58EA2D8}"/>
              </a:ext>
            </a:extLst>
          </p:cNvPr>
          <p:cNvGraphicFramePr/>
          <p:nvPr>
            <p:extLst>
              <p:ext uri="{D42A27DB-BD31-4B8C-83A1-F6EECF244321}">
                <p14:modId xmlns:p14="http://schemas.microsoft.com/office/powerpoint/2010/main" val="1274043804"/>
              </p:ext>
            </p:extLst>
          </p:nvPr>
        </p:nvGraphicFramePr>
        <p:xfrm>
          <a:off x="3869268" y="455229"/>
          <a:ext cx="7315200" cy="57339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5611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383A6-5AF9-4C29-A6B5-99981A903840}"/>
              </a:ext>
            </a:extLst>
          </p:cNvPr>
          <p:cNvSpPr>
            <a:spLocks noGrp="1"/>
          </p:cNvSpPr>
          <p:nvPr>
            <p:ph type="title"/>
          </p:nvPr>
        </p:nvSpPr>
        <p:spPr>
          <a:xfrm>
            <a:off x="252919" y="1123837"/>
            <a:ext cx="2947482" cy="4601183"/>
          </a:xfrm>
        </p:spPr>
        <p:txBody>
          <a:bodyPr>
            <a:normAutofit/>
          </a:bodyPr>
          <a:lstStyle/>
          <a:p>
            <a:r>
              <a:rPr lang="en-US" dirty="0"/>
              <a:t>MCLA Student Conduct Program Outcomes</a:t>
            </a:r>
          </a:p>
        </p:txBody>
      </p:sp>
      <p:graphicFrame>
        <p:nvGraphicFramePr>
          <p:cNvPr id="15" name="Diagram 5">
            <a:extLst>
              <a:ext uri="{FF2B5EF4-FFF2-40B4-BE49-F238E27FC236}">
                <a16:creationId xmlns:a16="http://schemas.microsoft.com/office/drawing/2014/main" id="{1B8AFA32-7AC8-4485-A319-250BDE5E9E90}"/>
              </a:ext>
            </a:extLst>
          </p:cNvPr>
          <p:cNvGraphicFramePr/>
          <p:nvPr>
            <p:extLst>
              <p:ext uri="{D42A27DB-BD31-4B8C-83A1-F6EECF244321}">
                <p14:modId xmlns:p14="http://schemas.microsoft.com/office/powerpoint/2010/main" val="1951788077"/>
              </p:ext>
            </p:extLst>
          </p:nvPr>
        </p:nvGraphicFramePr>
        <p:xfrm>
          <a:off x="3759896" y="1024849"/>
          <a:ext cx="7728267" cy="5440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2" name="TextBox 71">
            <a:extLst>
              <a:ext uri="{FF2B5EF4-FFF2-40B4-BE49-F238E27FC236}">
                <a16:creationId xmlns:a16="http://schemas.microsoft.com/office/drawing/2014/main" id="{37E7FB1B-8E21-442B-B43E-FAA9978F73CF}"/>
              </a:ext>
            </a:extLst>
          </p:cNvPr>
          <p:cNvSpPr txBox="1"/>
          <p:nvPr/>
        </p:nvSpPr>
        <p:spPr>
          <a:xfrm>
            <a:off x="3726912" y="774025"/>
            <a:ext cx="7717080" cy="1107996"/>
          </a:xfrm>
          <a:prstGeom prst="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ea typeface="+mn-lt"/>
                <a:cs typeface="+mn-lt"/>
              </a:rPr>
              <a:t>As a result of going through the student conduct program, students will be able to: </a:t>
            </a:r>
          </a:p>
          <a:p>
            <a:pPr algn="l"/>
            <a:endParaRPr lang="en-US" dirty="0"/>
          </a:p>
        </p:txBody>
      </p:sp>
    </p:spTree>
    <p:extLst>
      <p:ext uri="{BB962C8B-B14F-4D97-AF65-F5344CB8AC3E}">
        <p14:creationId xmlns:p14="http://schemas.microsoft.com/office/powerpoint/2010/main" val="1462190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DCCCDCCF-DDE7-4FF9-BA8E-DFD3AC93A6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C2352FE0-ACFA-479E-A574-CED1C035D3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9EDFA89-86B0-4DD9-914E-E3FCF76CBA77}"/>
              </a:ext>
            </a:extLst>
          </p:cNvPr>
          <p:cNvSpPr>
            <a:spLocks noGrp="1"/>
          </p:cNvSpPr>
          <p:nvPr>
            <p:ph type="title"/>
          </p:nvPr>
        </p:nvSpPr>
        <p:spPr>
          <a:xfrm>
            <a:off x="252919" y="1123837"/>
            <a:ext cx="3040408" cy="4601183"/>
          </a:xfrm>
        </p:spPr>
        <p:txBody>
          <a:bodyPr>
            <a:normAutofit/>
          </a:bodyPr>
          <a:lstStyle/>
          <a:p>
            <a:r>
              <a:rPr lang="en-US" b="1" dirty="0">
                <a:ea typeface="+mj-lt"/>
                <a:cs typeface="+mj-lt"/>
              </a:rPr>
              <a:t>MCLA Student Conduct Program Philosophy and Principles of Community</a:t>
            </a:r>
            <a:r>
              <a:rPr lang="en-US" dirty="0">
                <a:ea typeface="+mj-lt"/>
                <a:cs typeface="+mj-lt"/>
              </a:rPr>
              <a:t> </a:t>
            </a:r>
            <a:endParaRPr lang="en-US"/>
          </a:p>
        </p:txBody>
      </p:sp>
      <p:sp>
        <p:nvSpPr>
          <p:cNvPr id="26" name="Rectangle 25">
            <a:extLst>
              <a:ext uri="{FF2B5EF4-FFF2-40B4-BE49-F238E27FC236}">
                <a16:creationId xmlns:a16="http://schemas.microsoft.com/office/drawing/2014/main" id="{401F5979-1992-492E-ABBD-62EBC1016CB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97130" y="754144"/>
            <a:ext cx="7865196" cy="5335760"/>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27">
            <a:extLst>
              <a:ext uri="{FF2B5EF4-FFF2-40B4-BE49-F238E27FC236}">
                <a16:creationId xmlns:a16="http://schemas.microsoft.com/office/drawing/2014/main" id="{377CB93F-A0E2-4BBE-B2FC-E93932C7EC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6" name="Content Placeholder 2">
            <a:extLst>
              <a:ext uri="{FF2B5EF4-FFF2-40B4-BE49-F238E27FC236}">
                <a16:creationId xmlns:a16="http://schemas.microsoft.com/office/drawing/2014/main" id="{B3FDEA09-018C-4997-BD97-74E07131A4CD}"/>
              </a:ext>
            </a:extLst>
          </p:cNvPr>
          <p:cNvGraphicFramePr>
            <a:graphicFrameLocks noGrp="1"/>
          </p:cNvGraphicFramePr>
          <p:nvPr>
            <p:ph idx="1"/>
            <p:extLst>
              <p:ext uri="{D42A27DB-BD31-4B8C-83A1-F6EECF244321}">
                <p14:modId xmlns:p14="http://schemas.microsoft.com/office/powerpoint/2010/main" val="3209233277"/>
              </p:ext>
            </p:extLst>
          </p:nvPr>
        </p:nvGraphicFramePr>
        <p:xfrm>
          <a:off x="3646244" y="204328"/>
          <a:ext cx="8041887" cy="65463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6192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43896-8FFE-438F-AD87-5D8CBFA2E40A}"/>
              </a:ext>
            </a:extLst>
          </p:cNvPr>
          <p:cNvSpPr>
            <a:spLocks noGrp="1"/>
          </p:cNvSpPr>
          <p:nvPr>
            <p:ph type="title"/>
          </p:nvPr>
        </p:nvSpPr>
        <p:spPr/>
        <p:txBody>
          <a:bodyPr/>
          <a:lstStyle/>
          <a:p>
            <a:r>
              <a:rPr lang="en-US" b="1" dirty="0">
                <a:ea typeface="+mj-lt"/>
                <a:cs typeface="+mj-lt"/>
              </a:rPr>
              <a:t>Statement of Evidentiary Standard of Responsibility</a:t>
            </a:r>
            <a:r>
              <a:rPr lang="en-US" dirty="0">
                <a:ea typeface="+mj-lt"/>
                <a:cs typeface="+mj-lt"/>
              </a:rPr>
              <a:t> </a:t>
            </a:r>
            <a:endParaRPr lang="en-US"/>
          </a:p>
        </p:txBody>
      </p:sp>
      <p:sp>
        <p:nvSpPr>
          <p:cNvPr id="3" name="Content Placeholder 2">
            <a:extLst>
              <a:ext uri="{FF2B5EF4-FFF2-40B4-BE49-F238E27FC236}">
                <a16:creationId xmlns:a16="http://schemas.microsoft.com/office/drawing/2014/main" id="{867BDD4B-070C-4355-A919-0E11942DA9E9}"/>
              </a:ext>
            </a:extLst>
          </p:cNvPr>
          <p:cNvSpPr>
            <a:spLocks noGrp="1"/>
          </p:cNvSpPr>
          <p:nvPr>
            <p:ph idx="1"/>
          </p:nvPr>
        </p:nvSpPr>
        <p:spPr>
          <a:xfrm>
            <a:off x="3544024" y="761888"/>
            <a:ext cx="7993565" cy="5306493"/>
          </a:xfrm>
        </p:spPr>
        <p:style>
          <a:lnRef idx="3">
            <a:schemeClr val="lt1"/>
          </a:lnRef>
          <a:fillRef idx="1">
            <a:schemeClr val="accent3"/>
          </a:fillRef>
          <a:effectRef idx="1">
            <a:schemeClr val="accent3"/>
          </a:effectRef>
          <a:fontRef idx="minor">
            <a:schemeClr val="lt1"/>
          </a:fontRef>
        </p:style>
        <p:txBody>
          <a:bodyPr>
            <a:noAutofit/>
          </a:bodyPr>
          <a:lstStyle/>
          <a:p>
            <a:pPr marL="0" indent="0">
              <a:buNone/>
            </a:pPr>
            <a:r>
              <a:rPr lang="en-US" sz="2400" dirty="0">
                <a:solidFill>
                  <a:srgbClr val="000000"/>
                </a:solidFill>
                <a:ea typeface="+mn-lt"/>
                <a:cs typeface="+mn-lt"/>
              </a:rPr>
              <a:t>Students should be aware that the Conduct Review Process is different from criminal and civil court proceedings. The Conduct Review Process is not based on, nor is it intended to mirror, the rights or procedures in civil or criminal court proceedings. The Conduct Review Process procedures are intended to be fair, but does not include the same due process protections afforded by the courts. The decision of responsibility is based on the “preponderance of information,” which means it is more likely than not that a policy violation occurred and any outcomes will be proportionate to the severity of the violation and to the cumulative conduct history of the student. </a:t>
            </a:r>
            <a:endParaRPr lang="en-US" sz="2400">
              <a:solidFill>
                <a:srgbClr val="000000"/>
              </a:solidFill>
            </a:endParaRPr>
          </a:p>
        </p:txBody>
      </p:sp>
    </p:spTree>
    <p:extLst>
      <p:ext uri="{BB962C8B-B14F-4D97-AF65-F5344CB8AC3E}">
        <p14:creationId xmlns:p14="http://schemas.microsoft.com/office/powerpoint/2010/main" val="2138420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BBDBB-252B-40DD-B48D-D5A6460A5231}"/>
              </a:ext>
            </a:extLst>
          </p:cNvPr>
          <p:cNvSpPr>
            <a:spLocks noGrp="1"/>
          </p:cNvSpPr>
          <p:nvPr>
            <p:ph type="title"/>
          </p:nvPr>
        </p:nvSpPr>
        <p:spPr>
          <a:xfrm>
            <a:off x="252919" y="1123837"/>
            <a:ext cx="2947482" cy="4601183"/>
          </a:xfrm>
        </p:spPr>
        <p:txBody>
          <a:bodyPr>
            <a:normAutofit/>
          </a:bodyPr>
          <a:lstStyle/>
          <a:p>
            <a:r>
              <a:rPr lang="en-US" sz="3100" b="1">
                <a:ea typeface="+mj-lt"/>
                <a:cs typeface="+mj-lt"/>
              </a:rPr>
              <a:t>Student Conduct Program Student’s Rights and Responsibilities </a:t>
            </a:r>
            <a:endParaRPr lang="en-US" sz="3100"/>
          </a:p>
        </p:txBody>
      </p:sp>
      <p:graphicFrame>
        <p:nvGraphicFramePr>
          <p:cNvPr id="5" name="Content Placeholder 2">
            <a:extLst>
              <a:ext uri="{FF2B5EF4-FFF2-40B4-BE49-F238E27FC236}">
                <a16:creationId xmlns:a16="http://schemas.microsoft.com/office/drawing/2014/main" id="{51345F9E-BB51-407B-A8EE-F4C41B5D63E3}"/>
              </a:ext>
            </a:extLst>
          </p:cNvPr>
          <p:cNvGraphicFramePr>
            <a:graphicFrameLocks noGrp="1"/>
          </p:cNvGraphicFramePr>
          <p:nvPr>
            <p:ph idx="1"/>
            <p:extLst>
              <p:ext uri="{D42A27DB-BD31-4B8C-83A1-F6EECF244321}">
                <p14:modId xmlns:p14="http://schemas.microsoft.com/office/powerpoint/2010/main" val="89630164"/>
              </p:ext>
            </p:extLst>
          </p:nvPr>
        </p:nvGraphicFramePr>
        <p:xfrm>
          <a:off x="3759896" y="1368678"/>
          <a:ext cx="7979169" cy="52081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0" name="TextBox 39">
            <a:extLst>
              <a:ext uri="{FF2B5EF4-FFF2-40B4-BE49-F238E27FC236}">
                <a16:creationId xmlns:a16="http://schemas.microsoft.com/office/drawing/2014/main" id="{ADAA5EB4-DD84-4769-88E6-36ECBFAED370}"/>
              </a:ext>
            </a:extLst>
          </p:cNvPr>
          <p:cNvSpPr txBox="1"/>
          <p:nvPr/>
        </p:nvSpPr>
        <p:spPr>
          <a:xfrm>
            <a:off x="3757961" y="737839"/>
            <a:ext cx="7965686" cy="584775"/>
          </a:xfrm>
          <a:prstGeom prst="rect">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ea typeface="+mn-lt"/>
                <a:cs typeface="+mn-lt"/>
              </a:rPr>
              <a:t>The following student’s rights and responsibilities are granted to all students going through the Student Conduct Program and who have been charged with an alleged violation. </a:t>
            </a:r>
          </a:p>
        </p:txBody>
      </p:sp>
    </p:spTree>
    <p:extLst>
      <p:ext uri="{BB962C8B-B14F-4D97-AF65-F5344CB8AC3E}">
        <p14:creationId xmlns:p14="http://schemas.microsoft.com/office/powerpoint/2010/main" val="1558263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64C9EE1D-12BB-43F7-9A2A-893578DCA63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a:extLst>
              <a:ext uri="{FF2B5EF4-FFF2-40B4-BE49-F238E27FC236}">
                <a16:creationId xmlns:a16="http://schemas.microsoft.com/office/drawing/2014/main" id="{43962A31-C54E-4762-B155-59777FED1C7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34" name="Rectangle 33">
            <a:extLst>
              <a:ext uri="{FF2B5EF4-FFF2-40B4-BE49-F238E27FC236}">
                <a16:creationId xmlns:a16="http://schemas.microsoft.com/office/drawing/2014/main" id="{4B392D36-B685-45E0-B197-6EE5D74809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9DCA8533-CC5E-4754-9A04-047EDE49E0F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367639"/>
            <a:ext cx="11707367" cy="18521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extBox 1">
            <a:extLst>
              <a:ext uri="{FF2B5EF4-FFF2-40B4-BE49-F238E27FC236}">
                <a16:creationId xmlns:a16="http://schemas.microsoft.com/office/drawing/2014/main" id="{3487DAAF-1F31-40E3-A738-43E7CB62159C}"/>
              </a:ext>
            </a:extLst>
          </p:cNvPr>
          <p:cNvSpPr txBox="1"/>
          <p:nvPr/>
        </p:nvSpPr>
        <p:spPr>
          <a:xfrm>
            <a:off x="1069848" y="4590661"/>
            <a:ext cx="10210862" cy="1065690"/>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nSpc>
                <a:spcPct val="90000"/>
              </a:lnSpc>
              <a:spcBef>
                <a:spcPct val="0"/>
              </a:spcBef>
              <a:spcAft>
                <a:spcPts val="600"/>
              </a:spcAft>
            </a:pPr>
            <a:r>
              <a:rPr lang="en-US" sz="5000" spc="-100">
                <a:solidFill>
                  <a:srgbClr val="FFFFFF"/>
                </a:solidFill>
                <a:latin typeface="+mj-lt"/>
                <a:ea typeface="+mj-ea"/>
                <a:cs typeface="+mj-cs"/>
              </a:rPr>
              <a:t>Roles in the Student Conduct Program</a:t>
            </a:r>
          </a:p>
        </p:txBody>
      </p:sp>
      <p:pic>
        <p:nvPicPr>
          <p:cNvPr id="4" name="Picture 4" descr="A close up of a card&#10;&#10;Description automatically generated">
            <a:extLst>
              <a:ext uri="{FF2B5EF4-FFF2-40B4-BE49-F238E27FC236}">
                <a16:creationId xmlns:a16="http://schemas.microsoft.com/office/drawing/2014/main" id="{69F742F2-BCB6-4F5A-9DD6-2CFEDB3A39F2}"/>
              </a:ext>
            </a:extLst>
          </p:cNvPr>
          <p:cNvPicPr>
            <a:picLocks noGrp="1" noChangeAspect="1"/>
          </p:cNvPicPr>
          <p:nvPr>
            <p:ph idx="1"/>
          </p:nvPr>
        </p:nvPicPr>
        <p:blipFill rotWithShape="1">
          <a:blip r:embed="rId2"/>
          <a:srcRect l="1187" t="1269" r="2111" b="1269"/>
          <a:stretch/>
        </p:blipFill>
        <p:spPr>
          <a:xfrm>
            <a:off x="69373" y="141607"/>
            <a:ext cx="5849224" cy="4066112"/>
          </a:xfrm>
          <a:prstGeom prst="rect">
            <a:avLst/>
          </a:prstGeom>
          <a:solidFill>
            <a:srgbClr val="FFFFFF">
              <a:shade val="85000"/>
            </a:srgbClr>
          </a:solidFill>
          <a:ln>
            <a:noFill/>
          </a:ln>
          <a:scene3d>
            <a:camera prst="orthographicFront"/>
            <a:lightRig rig="twoPt" dir="t">
              <a:rot lat="0" lon="0" rev="7200000"/>
            </a:lightRig>
          </a:scene3d>
          <a:sp3d>
            <a:bevelT w="25400" h="19050"/>
            <a:contourClr>
              <a:srgbClr val="FFFFFF"/>
            </a:contourClr>
          </a:sp3d>
        </p:spPr>
      </p:pic>
      <p:pic>
        <p:nvPicPr>
          <p:cNvPr id="3" name="Picture 4" descr="A screenshot of a social media post&#10;&#10;Description automatically generated">
            <a:extLst>
              <a:ext uri="{FF2B5EF4-FFF2-40B4-BE49-F238E27FC236}">
                <a16:creationId xmlns:a16="http://schemas.microsoft.com/office/drawing/2014/main" id="{EA67B43D-6808-4F35-98AB-EEC0DBAC903F}"/>
              </a:ext>
            </a:extLst>
          </p:cNvPr>
          <p:cNvPicPr>
            <a:picLocks noChangeAspect="1"/>
          </p:cNvPicPr>
          <p:nvPr/>
        </p:nvPicPr>
        <p:blipFill rotWithShape="1">
          <a:blip r:embed="rId3"/>
          <a:srcRect l="72" r="-185" b="3956"/>
          <a:stretch/>
        </p:blipFill>
        <p:spPr>
          <a:xfrm>
            <a:off x="6025983" y="140172"/>
            <a:ext cx="5920086" cy="4068791"/>
          </a:xfrm>
          <a:prstGeom prst="rect">
            <a:avLst/>
          </a:prstGeom>
          <a:solidFill>
            <a:srgbClr val="FFFFFF">
              <a:shade val="85000"/>
            </a:srgbClr>
          </a:solidFill>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297720257"/>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office theme</Template>
  <TotalTime>1265</TotalTime>
  <Words>1945</Words>
  <Application>Microsoft Office PowerPoint</Application>
  <PresentationFormat>Widescreen</PresentationFormat>
  <Paragraphs>102</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Contoso University</vt:lpstr>
      <vt:lpstr>Corbel</vt:lpstr>
      <vt:lpstr>Wingdings 2</vt:lpstr>
      <vt:lpstr>Frame</vt:lpstr>
      <vt:lpstr>An Introduction to the Student Conduct Program</vt:lpstr>
      <vt:lpstr>Introduction to the Student Conduct Program</vt:lpstr>
      <vt:lpstr>Let's review the Student Conduct Program</vt:lpstr>
      <vt:lpstr>The Student Conduct Program Goals</vt:lpstr>
      <vt:lpstr>MCLA Student Conduct Program Outcomes</vt:lpstr>
      <vt:lpstr>MCLA Student Conduct Program Philosophy and Principles of Community </vt:lpstr>
      <vt:lpstr>Statement of Evidentiary Standard of Responsibility </vt:lpstr>
      <vt:lpstr>Student Conduct Program Student’s Rights and Responsibilities </vt:lpstr>
      <vt:lpstr>PowerPoint Presentation</vt:lpstr>
      <vt:lpstr>The Conduct Review Process</vt:lpstr>
      <vt:lpstr>Types of Case Resolutions</vt:lpstr>
      <vt:lpstr>Steps in the Conduct Review Process</vt:lpstr>
      <vt:lpstr>Types of Outcomes</vt:lpstr>
      <vt:lpstr>New AOD Level System</vt:lpstr>
      <vt:lpstr>New Fire Safety Level System</vt:lpstr>
      <vt:lpstr>Appeal Process</vt:lpstr>
      <vt:lpstr>The Student Conduct Program</vt:lpstr>
      <vt:lpstr>Overview of the Student Conduct Program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Quire</dc:creator>
  <cp:lastModifiedBy>Jenn Labbance</cp:lastModifiedBy>
  <cp:revision>1050</cp:revision>
  <cp:lastPrinted>2020-08-21T11:22:56Z</cp:lastPrinted>
  <dcterms:created xsi:type="dcterms:W3CDTF">2020-08-19T13:28:29Z</dcterms:created>
  <dcterms:modified xsi:type="dcterms:W3CDTF">2020-08-24T18:35:03Z</dcterms:modified>
</cp:coreProperties>
</file>