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0"/>
  </p:notesMasterIdLst>
  <p:handoutMasterIdLst>
    <p:handoutMasterId r:id="rId41"/>
  </p:handoutMasterIdLst>
  <p:sldIdLst>
    <p:sldId id="256" r:id="rId5"/>
    <p:sldId id="266" r:id="rId6"/>
    <p:sldId id="268" r:id="rId7"/>
    <p:sldId id="261" r:id="rId8"/>
    <p:sldId id="258" r:id="rId9"/>
    <p:sldId id="294" r:id="rId10"/>
    <p:sldId id="274" r:id="rId11"/>
    <p:sldId id="263" r:id="rId12"/>
    <p:sldId id="262" r:id="rId13"/>
    <p:sldId id="267" r:id="rId14"/>
    <p:sldId id="270" r:id="rId15"/>
    <p:sldId id="271" r:id="rId16"/>
    <p:sldId id="295" r:id="rId17"/>
    <p:sldId id="269" r:id="rId18"/>
    <p:sldId id="281" r:id="rId19"/>
    <p:sldId id="272" r:id="rId20"/>
    <p:sldId id="273" r:id="rId21"/>
    <p:sldId id="275" r:id="rId22"/>
    <p:sldId id="282" r:id="rId23"/>
    <p:sldId id="277" r:id="rId24"/>
    <p:sldId id="283" r:id="rId25"/>
    <p:sldId id="278" r:id="rId26"/>
    <p:sldId id="293" r:id="rId27"/>
    <p:sldId id="285" r:id="rId28"/>
    <p:sldId id="276" r:id="rId29"/>
    <p:sldId id="280" r:id="rId30"/>
    <p:sldId id="284" r:id="rId31"/>
    <p:sldId id="279" r:id="rId32"/>
    <p:sldId id="286" r:id="rId33"/>
    <p:sldId id="287" r:id="rId34"/>
    <p:sldId id="288" r:id="rId35"/>
    <p:sldId id="290" r:id="rId36"/>
    <p:sldId id="291" r:id="rId37"/>
    <p:sldId id="292" r:id="rId38"/>
    <p:sldId id="264" r:id="rId3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6" autoAdjust="0"/>
    <p:restoredTop sz="94712" autoAdjust="0"/>
  </p:normalViewPr>
  <p:slideViewPr>
    <p:cSldViewPr snapToGrid="0">
      <p:cViewPr varScale="1">
        <p:scale>
          <a:sx n="53" d="100"/>
          <a:sy n="53" d="100"/>
        </p:scale>
        <p:origin x="354" y="78"/>
      </p:cViewPr>
      <p:guideLst/>
    </p:cSldViewPr>
  </p:slideViewPr>
  <p:notesTextViewPr>
    <p:cViewPr>
      <p:scale>
        <a:sx n="125" d="100"/>
        <a:sy n="125" d="100"/>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6/12/2020</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6/12/2020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2</a:t>
            </a:fld>
            <a:endParaRPr lang="en-US" noProof="0" dirty="0"/>
          </a:p>
        </p:txBody>
      </p:sp>
    </p:spTree>
    <p:extLst>
      <p:ext uri="{BB962C8B-B14F-4D97-AF65-F5344CB8AC3E}">
        <p14:creationId xmlns:p14="http://schemas.microsoft.com/office/powerpoint/2010/main" val="188025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Sensory processing issues are usually noticed during the toddler years. Extreme behaviors can be seen in some children who have a sensory processing issue. These behaviors include but are not limited to; screaming if face is wet, puts inedible objects in mouth (sharpener, money, pencils, erasers, rocks…), throwing tantrums around specific clothes, crashing into walls or people, unusually high or low pain threshold. </a:t>
            </a:r>
          </a:p>
        </p:txBody>
      </p:sp>
      <p:sp>
        <p:nvSpPr>
          <p:cNvPr id="4" name="Slide Number Placeholder 3"/>
          <p:cNvSpPr>
            <a:spLocks noGrp="1"/>
          </p:cNvSpPr>
          <p:nvPr>
            <p:ph type="sldNum" sz="quarter" idx="5"/>
          </p:nvPr>
        </p:nvSpPr>
        <p:spPr/>
        <p:txBody>
          <a:bodyPr/>
          <a:lstStyle/>
          <a:p>
            <a:fld id="{BA1D7B6F-E65C-42E7-86A5-0A01C6C95227}" type="slidenum">
              <a:rPr lang="en-US" noProof="0" smtClean="0"/>
              <a:t>5</a:t>
            </a:fld>
            <a:endParaRPr lang="en-US" noProof="0" dirty="0"/>
          </a:p>
        </p:txBody>
      </p:sp>
    </p:spTree>
    <p:extLst>
      <p:ext uri="{BB962C8B-B14F-4D97-AF65-F5344CB8AC3E}">
        <p14:creationId xmlns:p14="http://schemas.microsoft.com/office/powerpoint/2010/main" val="1622002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video at 2:47 and watch until 5:30</a:t>
            </a:r>
          </a:p>
        </p:txBody>
      </p:sp>
      <p:sp>
        <p:nvSpPr>
          <p:cNvPr id="4" name="Slide Number Placeholder 3"/>
          <p:cNvSpPr>
            <a:spLocks noGrp="1"/>
          </p:cNvSpPr>
          <p:nvPr>
            <p:ph type="sldNum" sz="quarter" idx="5"/>
          </p:nvPr>
        </p:nvSpPr>
        <p:spPr/>
        <p:txBody>
          <a:bodyPr/>
          <a:lstStyle/>
          <a:p>
            <a:fld id="{BA1D7B6F-E65C-42E7-86A5-0A01C6C95227}" type="slidenum">
              <a:rPr lang="en-US" noProof="0" smtClean="0"/>
              <a:t>8</a:t>
            </a:fld>
            <a:endParaRPr lang="en-US" noProof="0" dirty="0"/>
          </a:p>
        </p:txBody>
      </p:sp>
    </p:spTree>
    <p:extLst>
      <p:ext uri="{BB962C8B-B14F-4D97-AF65-F5344CB8AC3E}">
        <p14:creationId xmlns:p14="http://schemas.microsoft.com/office/powerpoint/2010/main" val="1221055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dirty="0"/>
              <a:t>Click icon to add picture</a:t>
            </a:r>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dirty="0"/>
              <a:t>Click icon to add picture</a:t>
            </a:r>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dirty="0"/>
              <a:t>Click icon to add picture</a:t>
            </a:r>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Click to 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dirty="0"/>
              <a:t>Click icon to add picture</a:t>
            </a:r>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dirty="0"/>
              <a:t>Click icon to add picture</a:t>
            </a:r>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dirty="0"/>
              <a:t>Click icon to add picture</a:t>
            </a:r>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dirty="0"/>
              <a:t>Click icon to add picture</a:t>
            </a:r>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dirty="0"/>
              <a:t>Click icon to add picture</a:t>
            </a:r>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dirty="0"/>
              <a:t>Click icon to add picture</a:t>
            </a:r>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dirty="0"/>
              <a:t>Click icon to add chart</a:t>
            </a:r>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dirty="0"/>
              <a:t>Click icon to add table</a:t>
            </a:r>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dirty="0"/>
              <a:t>Click icon to add media</a:t>
            </a:r>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alty-sandbox.blogspot.com/2011_07_01_archive.html" TargetMode="External"/><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medcraveonline.com/JPNC/JPNC-05-00183.php" TargetMode="External"/><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hyperlink" Target="https://creativecommons.org/licenses/by-nc/3.0/"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hyperlink" Target="https://ourmindsmatter.org/activities/obstacle-relay-race/" TargetMode="External"/><Relationship Id="rId3" Type="http://schemas.openxmlformats.org/officeDocument/2006/relationships/hyperlink" Target="https://gadgetsin.com/ao-m5-bluetooth-noise-cancelling-headphones.htm" TargetMode="External"/><Relationship Id="rId7" Type="http://schemas.openxmlformats.org/officeDocument/2006/relationships/hyperlink" Target="http://teachingfirst-abc.blogspot.com/2012/03/solving-worlds-problems-and-writing.html" TargetMode="External"/><Relationship Id="rId12"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18.xml"/><Relationship Id="rId6" Type="http://schemas.openxmlformats.org/officeDocument/2006/relationships/image" Target="../media/image22.jpg"/><Relationship Id="rId11" Type="http://schemas.openxmlformats.org/officeDocument/2006/relationships/hyperlink" Target="https://www.midgetmomma.com/select-amazon-members-can-score-10-pack-of-play-doh-for-free/" TargetMode="External"/><Relationship Id="rId5" Type="http://schemas.openxmlformats.org/officeDocument/2006/relationships/hyperlink" Target="http://www.dudeiwantthat.com/style/jewelry/fidget-rings.asp" TargetMode="External"/><Relationship Id="rId15" Type="http://schemas.openxmlformats.org/officeDocument/2006/relationships/hyperlink" Target="https://www.3rdgradethoughts.com/2019/01/classroom-organizing-challenge-january_14.html" TargetMode="External"/><Relationship Id="rId10" Type="http://schemas.openxmlformats.org/officeDocument/2006/relationships/image" Target="../media/image24.jpg"/><Relationship Id="rId4" Type="http://schemas.openxmlformats.org/officeDocument/2006/relationships/image" Target="../media/image21.jpg"/><Relationship Id="rId9" Type="http://schemas.openxmlformats.org/officeDocument/2006/relationships/hyperlink" Target="http://shelf-employed.blogspot.com/2010/09/pop-invention-of-bubble-gum.html" TargetMode="External"/><Relationship Id="rId1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s://www.kidpower.org/" TargetMode="External"/><Relationship Id="rId2" Type="http://schemas.openxmlformats.org/officeDocument/2006/relationships/hyperlink" Target="https://www.toolstogrowot.com/" TargetMode="Externa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reportcards.doe.mass.edu/2019/02360065" TargetMode="External"/><Relationship Id="rId2" Type="http://schemas.openxmlformats.org/officeDocument/2006/relationships/hyperlink" Target="https://www.sampleforms.com/behavior-observation-form.html" TargetMode="External"/><Relationship Id="rId1" Type="http://schemas.openxmlformats.org/officeDocument/2006/relationships/slideLayout" Target="../slideLayouts/slideLayout18.xml"/><Relationship Id="rId4" Type="http://schemas.openxmlformats.org/officeDocument/2006/relationships/hyperlink" Target="https://www.understood.org/en/learning-thinking-differences/treatments-approaches/therapies/download-sample-sensory-diet?gclid=EAIaIQobChMI-bKY47uk3AIVD0R-Ch3M_gTnEAAYASAAEgLxufD_Bw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hyperlink" Target="http://reportcards.doe.mass.edu/2019/02360065"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video" Target="https://www.youtube.com/embed/OBA7yQIIjis?feature=oembed" TargetMode="Externa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lnSpcReduction="10000"/>
          </a:bodyPr>
          <a:lstStyle/>
          <a:p>
            <a:r>
              <a:rPr lang="en-US" dirty="0"/>
              <a:t>June</a:t>
            </a:r>
          </a:p>
          <a:p>
            <a:r>
              <a:rPr lang="en-US" dirty="0"/>
              <a:t>2020</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a:bodyPr>
          <a:lstStyle/>
          <a:p>
            <a:pPr algn="ctr"/>
            <a:r>
              <a:rPr lang="en-US" sz="2800" dirty="0"/>
              <a:t>Using Sensory Integration to Promote Positive Behavior</a:t>
            </a:r>
            <a:endParaRPr lang="ru-RU" sz="2800" dirty="0"/>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lstStyle/>
          <a:p>
            <a:r>
              <a:rPr lang="en-US" dirty="0"/>
              <a:t>Katrina Maffuccio</a:t>
            </a:r>
            <a:endParaRPr lang="ru-RU" dirty="0"/>
          </a:p>
        </p:txBody>
      </p:sp>
      <p:pic>
        <p:nvPicPr>
          <p:cNvPr id="8" name="Picture Placeholder 7">
            <a:extLst>
              <a:ext uri="{FF2B5EF4-FFF2-40B4-BE49-F238E27FC236}">
                <a16:creationId xmlns:a16="http://schemas.microsoft.com/office/drawing/2014/main" id="{F0084ABC-8378-4DF1-A1DF-FC459BDED72A}"/>
              </a:ext>
            </a:extLst>
          </p:cNvPr>
          <p:cNvPicPr>
            <a:picLocks noGrp="1" noChangeAspect="1"/>
          </p:cNvPicPr>
          <p:nvPr>
            <p:ph type="pic" sz="quarter" idx="15"/>
          </p:nvPr>
        </p:nvPicPr>
        <p:blipFill>
          <a:blip r:embed="rId2"/>
          <a:srcRect l="13364" r="13364"/>
          <a:stretch>
            <a:fillRect/>
          </a:stretch>
        </p:blipFill>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D350A8-5A8F-4F14-AF33-DAE28BE8C42C}"/>
              </a:ext>
            </a:extLst>
          </p:cNvPr>
          <p:cNvSpPr>
            <a:spLocks noGrp="1"/>
          </p:cNvSpPr>
          <p:nvPr>
            <p:ph type="sldNum" sz="quarter" idx="12"/>
          </p:nvPr>
        </p:nvSpPr>
        <p:spPr/>
        <p:txBody>
          <a:bodyPr/>
          <a:lstStyle/>
          <a:p>
            <a:fld id="{98C0CDE5-970C-4CC4-BF43-0DA127E73E82}" type="slidenum">
              <a:rPr lang="en-US" noProof="0" smtClean="0"/>
              <a:t>10</a:t>
            </a:fld>
            <a:endParaRPr lang="en-US" noProof="0" dirty="0"/>
          </a:p>
        </p:txBody>
      </p:sp>
      <p:sp>
        <p:nvSpPr>
          <p:cNvPr id="7" name="Title 6">
            <a:extLst>
              <a:ext uri="{FF2B5EF4-FFF2-40B4-BE49-F238E27FC236}">
                <a16:creationId xmlns:a16="http://schemas.microsoft.com/office/drawing/2014/main" id="{838D4722-F099-4E5D-BCD3-32C045E23B88}"/>
              </a:ext>
            </a:extLst>
          </p:cNvPr>
          <p:cNvSpPr>
            <a:spLocks noGrp="1"/>
          </p:cNvSpPr>
          <p:nvPr>
            <p:ph type="title"/>
          </p:nvPr>
        </p:nvSpPr>
        <p:spPr/>
        <p:txBody>
          <a:bodyPr>
            <a:normAutofit/>
          </a:bodyPr>
          <a:lstStyle/>
          <a:p>
            <a:pPr algn="ctr"/>
            <a:r>
              <a:rPr lang="en-US" sz="2400" dirty="0"/>
              <a:t>Seven Senses Described</a:t>
            </a:r>
          </a:p>
        </p:txBody>
      </p:sp>
      <p:sp>
        <p:nvSpPr>
          <p:cNvPr id="9" name="TextBox 8">
            <a:extLst>
              <a:ext uri="{FF2B5EF4-FFF2-40B4-BE49-F238E27FC236}">
                <a16:creationId xmlns:a16="http://schemas.microsoft.com/office/drawing/2014/main" id="{C3D11C01-B11B-4634-8281-ECD73DEC2CA4}"/>
              </a:ext>
            </a:extLst>
          </p:cNvPr>
          <p:cNvSpPr txBox="1"/>
          <p:nvPr/>
        </p:nvSpPr>
        <p:spPr>
          <a:xfrm>
            <a:off x="1528763" y="1604071"/>
            <a:ext cx="9415463" cy="5078313"/>
          </a:xfrm>
          <a:prstGeom prst="rect">
            <a:avLst/>
          </a:prstGeom>
          <a:noFill/>
        </p:spPr>
        <p:txBody>
          <a:bodyPr wrap="square" rtlCol="0">
            <a:spAutoFit/>
          </a:bodyPr>
          <a:lstStyle/>
          <a:p>
            <a:r>
              <a:rPr lang="en-US" b="1" dirty="0">
                <a:solidFill>
                  <a:schemeClr val="accent1">
                    <a:lumMod val="50000"/>
                  </a:schemeClr>
                </a:solidFill>
              </a:rPr>
              <a:t>Proprioceptive: </a:t>
            </a:r>
            <a:r>
              <a:rPr lang="en-US" dirty="0">
                <a:solidFill>
                  <a:schemeClr val="accent1">
                    <a:lumMod val="50000"/>
                  </a:schemeClr>
                </a:solidFill>
              </a:rPr>
              <a:t>This is the body awareness sense.  Think personal space and the ability to understand where their body is in relationship to other things.</a:t>
            </a:r>
          </a:p>
          <a:p>
            <a:endParaRPr lang="en-US" b="1" dirty="0">
              <a:solidFill>
                <a:schemeClr val="accent1">
                  <a:lumMod val="50000"/>
                </a:schemeClr>
              </a:solidFill>
            </a:endParaRPr>
          </a:p>
          <a:p>
            <a:r>
              <a:rPr lang="en-US" b="1" dirty="0">
                <a:solidFill>
                  <a:schemeClr val="accent1">
                    <a:lumMod val="50000"/>
                  </a:schemeClr>
                </a:solidFill>
              </a:rPr>
              <a:t>Vestibular: </a:t>
            </a:r>
            <a:r>
              <a:rPr lang="en-US" dirty="0">
                <a:solidFill>
                  <a:schemeClr val="accent1">
                    <a:lumMod val="50000"/>
                  </a:schemeClr>
                </a:solidFill>
              </a:rPr>
              <a:t>This is the balance sense.  Think being able to ride a bike, walk in a straight line and understand how their body functions while being upright.</a:t>
            </a:r>
          </a:p>
          <a:p>
            <a:endParaRPr lang="en-US" b="1" dirty="0">
              <a:solidFill>
                <a:schemeClr val="accent1">
                  <a:lumMod val="50000"/>
                </a:schemeClr>
              </a:solidFill>
            </a:endParaRPr>
          </a:p>
          <a:p>
            <a:r>
              <a:rPr lang="en-US" b="1" dirty="0">
                <a:solidFill>
                  <a:schemeClr val="accent1">
                    <a:lumMod val="50000"/>
                  </a:schemeClr>
                </a:solidFill>
              </a:rPr>
              <a:t>Gustatory: </a:t>
            </a:r>
            <a:r>
              <a:rPr lang="en-US" dirty="0">
                <a:solidFill>
                  <a:schemeClr val="accent1">
                    <a:lumMod val="50000"/>
                  </a:schemeClr>
                </a:solidFill>
              </a:rPr>
              <a:t>This is the sense of taste.  Think the flavors, spices, textures and feel of food. </a:t>
            </a:r>
          </a:p>
          <a:p>
            <a:endParaRPr lang="en-US" b="1" dirty="0">
              <a:solidFill>
                <a:schemeClr val="accent1">
                  <a:lumMod val="50000"/>
                </a:schemeClr>
              </a:solidFill>
            </a:endParaRPr>
          </a:p>
          <a:p>
            <a:r>
              <a:rPr lang="en-US" b="1" dirty="0">
                <a:solidFill>
                  <a:schemeClr val="accent1">
                    <a:lumMod val="50000"/>
                  </a:schemeClr>
                </a:solidFill>
              </a:rPr>
              <a:t>Auditory: </a:t>
            </a:r>
            <a:r>
              <a:rPr lang="en-US" dirty="0">
                <a:solidFill>
                  <a:schemeClr val="accent1">
                    <a:lumMod val="50000"/>
                  </a:schemeClr>
                </a:solidFill>
              </a:rPr>
              <a:t>This is the sense of hearing.  Think how loud or quiet sounds are, where the sounds are coming from, how many sounds are being presented at one time.</a:t>
            </a:r>
            <a:endParaRPr lang="en-US" b="1" dirty="0">
              <a:solidFill>
                <a:schemeClr val="accent1">
                  <a:lumMod val="50000"/>
                </a:schemeClr>
              </a:solidFill>
            </a:endParaRPr>
          </a:p>
          <a:p>
            <a:endParaRPr lang="en-US" b="1" dirty="0">
              <a:solidFill>
                <a:schemeClr val="accent1">
                  <a:lumMod val="50000"/>
                </a:schemeClr>
              </a:solidFill>
            </a:endParaRPr>
          </a:p>
          <a:p>
            <a:r>
              <a:rPr lang="en-US" b="1" dirty="0">
                <a:solidFill>
                  <a:schemeClr val="accent1">
                    <a:lumMod val="50000"/>
                  </a:schemeClr>
                </a:solidFill>
              </a:rPr>
              <a:t>Visual: </a:t>
            </a:r>
            <a:r>
              <a:rPr lang="en-US" dirty="0">
                <a:solidFill>
                  <a:schemeClr val="accent1">
                    <a:lumMod val="50000"/>
                  </a:schemeClr>
                </a:solidFill>
              </a:rPr>
              <a:t>This is the sense of sight. Think about how bright or dim lights are and the amount of stuff on the walls/bookcase/counters; the busyness of the room</a:t>
            </a:r>
            <a:endParaRPr lang="en-US" b="1" dirty="0">
              <a:solidFill>
                <a:schemeClr val="accent1">
                  <a:lumMod val="50000"/>
                </a:schemeClr>
              </a:solidFill>
            </a:endParaRPr>
          </a:p>
          <a:p>
            <a:endParaRPr lang="en-US" b="1" dirty="0">
              <a:solidFill>
                <a:schemeClr val="accent1">
                  <a:lumMod val="50000"/>
                </a:schemeClr>
              </a:solidFill>
            </a:endParaRPr>
          </a:p>
          <a:p>
            <a:r>
              <a:rPr lang="en-US" b="1" dirty="0">
                <a:solidFill>
                  <a:schemeClr val="accent1">
                    <a:lumMod val="50000"/>
                  </a:schemeClr>
                </a:solidFill>
              </a:rPr>
              <a:t>Tactile: </a:t>
            </a:r>
            <a:r>
              <a:rPr lang="en-US" dirty="0">
                <a:solidFill>
                  <a:schemeClr val="accent1">
                    <a:lumMod val="50000"/>
                  </a:schemeClr>
                </a:solidFill>
              </a:rPr>
              <a:t>This is the sense of touch.  Think texture, pain, temperature and feeling</a:t>
            </a:r>
            <a:endParaRPr lang="en-US" b="1" dirty="0">
              <a:solidFill>
                <a:schemeClr val="accent1">
                  <a:lumMod val="50000"/>
                </a:schemeClr>
              </a:solidFill>
            </a:endParaRPr>
          </a:p>
          <a:p>
            <a:endParaRPr lang="en-US" b="1" dirty="0">
              <a:solidFill>
                <a:schemeClr val="accent1">
                  <a:lumMod val="50000"/>
                </a:schemeClr>
              </a:solidFill>
            </a:endParaRPr>
          </a:p>
          <a:p>
            <a:r>
              <a:rPr lang="en-US" b="1" dirty="0">
                <a:solidFill>
                  <a:schemeClr val="accent1">
                    <a:lumMod val="50000"/>
                  </a:schemeClr>
                </a:solidFill>
              </a:rPr>
              <a:t>Olfactory: </a:t>
            </a:r>
            <a:r>
              <a:rPr lang="en-US" dirty="0">
                <a:solidFill>
                  <a:schemeClr val="accent1">
                    <a:lumMod val="50000"/>
                  </a:schemeClr>
                </a:solidFill>
              </a:rPr>
              <a:t>This is the sense of smell.  Think perfumes, fragrances and aromas. </a:t>
            </a:r>
            <a:endParaRPr lang="en-US" b="1" dirty="0">
              <a:solidFill>
                <a:schemeClr val="accent1">
                  <a:lumMod val="50000"/>
                </a:schemeClr>
              </a:solidFill>
            </a:endParaRPr>
          </a:p>
          <a:p>
            <a:endParaRPr lang="en-US" dirty="0">
              <a:solidFill>
                <a:schemeClr val="accent1">
                  <a:lumMod val="50000"/>
                </a:schemeClr>
              </a:solidFill>
            </a:endParaRPr>
          </a:p>
        </p:txBody>
      </p:sp>
    </p:spTree>
    <p:extLst>
      <p:ext uri="{BB962C8B-B14F-4D97-AF65-F5344CB8AC3E}">
        <p14:creationId xmlns:p14="http://schemas.microsoft.com/office/powerpoint/2010/main" val="843359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043EA1-6A28-4D86-B1EF-B37997403F50}"/>
              </a:ext>
            </a:extLst>
          </p:cNvPr>
          <p:cNvSpPr>
            <a:spLocks noGrp="1"/>
          </p:cNvSpPr>
          <p:nvPr>
            <p:ph type="sldNum" sz="quarter" idx="12"/>
          </p:nvPr>
        </p:nvSpPr>
        <p:spPr/>
        <p:txBody>
          <a:bodyPr/>
          <a:lstStyle/>
          <a:p>
            <a:fld id="{98C0CDE5-970C-4CC4-BF43-0DA127E73E82}" type="slidenum">
              <a:rPr lang="en-US" noProof="0" smtClean="0"/>
              <a:t>11</a:t>
            </a:fld>
            <a:endParaRPr lang="en-US" noProof="0" dirty="0"/>
          </a:p>
        </p:txBody>
      </p:sp>
      <p:sp>
        <p:nvSpPr>
          <p:cNvPr id="4" name="Title 3">
            <a:extLst>
              <a:ext uri="{FF2B5EF4-FFF2-40B4-BE49-F238E27FC236}">
                <a16:creationId xmlns:a16="http://schemas.microsoft.com/office/drawing/2014/main" id="{E9108E0A-D7AB-418B-92B8-2EA4679A8A73}"/>
              </a:ext>
            </a:extLst>
          </p:cNvPr>
          <p:cNvSpPr>
            <a:spLocks noGrp="1"/>
          </p:cNvSpPr>
          <p:nvPr>
            <p:ph type="title"/>
          </p:nvPr>
        </p:nvSpPr>
        <p:spPr/>
        <p:txBody>
          <a:bodyPr>
            <a:normAutofit/>
          </a:bodyPr>
          <a:lstStyle/>
          <a:p>
            <a:pPr algn="ctr"/>
            <a:r>
              <a:rPr lang="en-US" sz="2400" dirty="0"/>
              <a:t>Sensory Integration Therapy</a:t>
            </a:r>
          </a:p>
        </p:txBody>
      </p:sp>
      <p:sp>
        <p:nvSpPr>
          <p:cNvPr id="6" name="TextBox 5">
            <a:extLst>
              <a:ext uri="{FF2B5EF4-FFF2-40B4-BE49-F238E27FC236}">
                <a16:creationId xmlns:a16="http://schemas.microsoft.com/office/drawing/2014/main" id="{1E5F6A8D-CF9A-4657-A1A7-C463355DC1C6}"/>
              </a:ext>
            </a:extLst>
          </p:cNvPr>
          <p:cNvSpPr txBox="1"/>
          <p:nvPr/>
        </p:nvSpPr>
        <p:spPr>
          <a:xfrm>
            <a:off x="1844040" y="1454059"/>
            <a:ext cx="9517823" cy="5632311"/>
          </a:xfrm>
          <a:prstGeom prst="rect">
            <a:avLst/>
          </a:prstGeom>
          <a:noFill/>
        </p:spPr>
        <p:txBody>
          <a:bodyPr wrap="square" rtlCol="0">
            <a:spAutoFit/>
          </a:bodyPr>
          <a:lstStyle/>
          <a:p>
            <a:pPr marL="285750" indent="-285750">
              <a:buFont typeface="Arial" panose="020B0604020202020204" pitchFamily="34" charset="0"/>
              <a:buChar char="•"/>
            </a:pPr>
            <a:r>
              <a:rPr lang="en-US" dirty="0"/>
              <a:t>Sensory Integration Therapy is used by mainly occupational therapists (but sometimes other health professionals) and is focused on assessment and treatment of those with SI or SPD.</a:t>
            </a:r>
          </a:p>
          <a:p>
            <a:r>
              <a:rPr lang="en-US" dirty="0"/>
              <a:t> </a:t>
            </a:r>
          </a:p>
          <a:p>
            <a:pPr marL="285750" indent="-285750">
              <a:buFont typeface="Arial" panose="020B0604020202020204" pitchFamily="34" charset="0"/>
              <a:buChar char="•"/>
            </a:pPr>
            <a:r>
              <a:rPr lang="en-US" dirty="0"/>
              <a:t>Two Types of sensory therapy; Sensory diet (used daily to help system process) and intervention (change of environment to help with a particular task)</a:t>
            </a:r>
          </a:p>
          <a:p>
            <a:endParaRPr lang="en-US" dirty="0"/>
          </a:p>
          <a:p>
            <a:pPr marL="285750" indent="-285750">
              <a:buFont typeface="Arial" panose="020B0604020202020204" pitchFamily="34" charset="0"/>
              <a:buChar char="•"/>
            </a:pPr>
            <a:r>
              <a:rPr lang="en-US" dirty="0"/>
              <a:t>Sensory Integration Therapy can be utilized in homes, schools, community organizations, and clinics</a:t>
            </a:r>
          </a:p>
          <a:p>
            <a:endParaRPr lang="en-US" dirty="0"/>
          </a:p>
          <a:p>
            <a:pPr marL="285750" indent="-285750">
              <a:buFont typeface="Arial" panose="020B0604020202020204" pitchFamily="34" charset="0"/>
              <a:buChar char="•"/>
            </a:pPr>
            <a:r>
              <a:rPr lang="en-US" dirty="0"/>
              <a:t>. Sensory-based therapies involve activities that are believed to organize the sensory system, by providing vestibular, proprioceptive, auditory, and tactile inputs (The American Academy of Pediatrics, 2012).</a:t>
            </a:r>
          </a:p>
          <a:p>
            <a:endParaRPr lang="en-US" dirty="0"/>
          </a:p>
          <a:p>
            <a:pPr marL="285750" indent="-285750">
              <a:buFont typeface="Arial" panose="020B0604020202020204" pitchFamily="34" charset="0"/>
              <a:buChar char="•"/>
            </a:pPr>
            <a:r>
              <a:rPr lang="en-US" dirty="0"/>
              <a:t>Sensory Integration Therapy has been used with a variety of populations;</a:t>
            </a:r>
          </a:p>
          <a:p>
            <a:r>
              <a:rPr lang="en-US" dirty="0"/>
              <a:t>	Typically developing individuals</a:t>
            </a:r>
          </a:p>
          <a:p>
            <a:r>
              <a:rPr lang="en-US" dirty="0"/>
              <a:t>	Attention Deficit Hyperactive Disorder (ADHD)</a:t>
            </a:r>
          </a:p>
          <a:p>
            <a:r>
              <a:rPr lang="en-US" dirty="0"/>
              <a:t>	Cerebral Palsy (CP)</a:t>
            </a:r>
          </a:p>
          <a:p>
            <a:r>
              <a:rPr lang="en-US" dirty="0"/>
              <a:t>	Autism Spectrum Disorder</a:t>
            </a:r>
          </a:p>
          <a:p>
            <a:r>
              <a:rPr lang="en-US" dirty="0"/>
              <a:t>	Language impairments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11683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016F87-73A7-4ECB-8DFA-2853853CEB21}"/>
              </a:ext>
            </a:extLst>
          </p:cNvPr>
          <p:cNvSpPr>
            <a:spLocks noGrp="1"/>
          </p:cNvSpPr>
          <p:nvPr>
            <p:ph type="sldNum" sz="quarter" idx="12"/>
          </p:nvPr>
        </p:nvSpPr>
        <p:spPr/>
        <p:txBody>
          <a:bodyPr/>
          <a:lstStyle/>
          <a:p>
            <a:fld id="{98C0CDE5-970C-4CC4-BF43-0DA127E73E82}" type="slidenum">
              <a:rPr lang="en-US" noProof="0" smtClean="0"/>
              <a:t>12</a:t>
            </a:fld>
            <a:endParaRPr lang="en-US" noProof="0" dirty="0"/>
          </a:p>
        </p:txBody>
      </p:sp>
      <p:sp>
        <p:nvSpPr>
          <p:cNvPr id="10" name="Title 9">
            <a:extLst>
              <a:ext uri="{FF2B5EF4-FFF2-40B4-BE49-F238E27FC236}">
                <a16:creationId xmlns:a16="http://schemas.microsoft.com/office/drawing/2014/main" id="{5C483BE2-3931-4439-B819-CC3FC57C768A}"/>
              </a:ext>
            </a:extLst>
          </p:cNvPr>
          <p:cNvSpPr>
            <a:spLocks noGrp="1"/>
          </p:cNvSpPr>
          <p:nvPr>
            <p:ph type="title"/>
          </p:nvPr>
        </p:nvSpPr>
        <p:spPr/>
        <p:txBody>
          <a:bodyPr>
            <a:normAutofit/>
          </a:bodyPr>
          <a:lstStyle/>
          <a:p>
            <a:pPr algn="ctr"/>
            <a:r>
              <a:rPr lang="en-US" sz="2800" dirty="0"/>
              <a:t>Sensory Integration in the Classroom</a:t>
            </a:r>
          </a:p>
        </p:txBody>
      </p:sp>
      <p:sp>
        <p:nvSpPr>
          <p:cNvPr id="11" name="TextBox 10">
            <a:extLst>
              <a:ext uri="{FF2B5EF4-FFF2-40B4-BE49-F238E27FC236}">
                <a16:creationId xmlns:a16="http://schemas.microsoft.com/office/drawing/2014/main" id="{2622BE33-5794-4434-AA1D-7C317DE6B4F9}"/>
              </a:ext>
            </a:extLst>
          </p:cNvPr>
          <p:cNvSpPr txBox="1"/>
          <p:nvPr/>
        </p:nvSpPr>
        <p:spPr>
          <a:xfrm>
            <a:off x="2964397" y="1790290"/>
            <a:ext cx="7130833" cy="4801314"/>
          </a:xfrm>
          <a:prstGeom prst="rect">
            <a:avLst/>
          </a:prstGeom>
          <a:noFill/>
        </p:spPr>
        <p:txBody>
          <a:bodyPr wrap="square" rtlCol="0">
            <a:spAutoFit/>
          </a:bodyPr>
          <a:lstStyle/>
          <a:p>
            <a:r>
              <a:rPr lang="en-US" dirty="0">
                <a:solidFill>
                  <a:schemeClr val="accent6">
                    <a:lumMod val="50000"/>
                  </a:schemeClr>
                </a:solidFill>
              </a:rPr>
              <a:t>Over the last two years, I have worked closely with an occupational therapist to ensure that students are continuing to receive individualized sensory integration treatment (sensory diet) inside the classroom.</a:t>
            </a:r>
          </a:p>
          <a:p>
            <a:endParaRPr lang="en-US" dirty="0">
              <a:solidFill>
                <a:schemeClr val="accent6">
                  <a:lumMod val="50000"/>
                </a:schemeClr>
              </a:solidFill>
            </a:endParaRPr>
          </a:p>
          <a:p>
            <a:r>
              <a:rPr lang="en-US" dirty="0">
                <a:solidFill>
                  <a:schemeClr val="accent6">
                    <a:lumMod val="50000"/>
                  </a:schemeClr>
                </a:solidFill>
              </a:rPr>
              <a:t>The students with an active sensory diet have had significant reductions in inappropriate behavioral outbursts.  </a:t>
            </a:r>
          </a:p>
          <a:p>
            <a:endParaRPr lang="en-US" dirty="0">
              <a:solidFill>
                <a:schemeClr val="accent6">
                  <a:lumMod val="50000"/>
                </a:schemeClr>
              </a:solidFill>
            </a:endParaRPr>
          </a:p>
          <a:p>
            <a:r>
              <a:rPr lang="en-US" dirty="0">
                <a:solidFill>
                  <a:schemeClr val="accent6">
                    <a:lumMod val="50000"/>
                  </a:schemeClr>
                </a:solidFill>
              </a:rPr>
              <a:t>I believe that the right sensory diet created for each student will help reduce the amount of behavioral outburst by teaching students to modulate, integrate, and organize sensory input and produce the appropriate behavioral responses.</a:t>
            </a:r>
          </a:p>
          <a:p>
            <a:endParaRPr lang="en-US" dirty="0">
              <a:solidFill>
                <a:schemeClr val="accent6">
                  <a:lumMod val="50000"/>
                </a:schemeClr>
              </a:solidFill>
            </a:endParaRPr>
          </a:p>
          <a:p>
            <a:r>
              <a:rPr lang="en-US" dirty="0">
                <a:solidFill>
                  <a:schemeClr val="accent6">
                    <a:lumMod val="50000"/>
                  </a:schemeClr>
                </a:solidFill>
              </a:rPr>
              <a:t>*Ideally, I will continue to work with the OT to craft a tailored plan that meet the individual needs of each student. </a:t>
            </a:r>
          </a:p>
          <a:p>
            <a:r>
              <a:rPr lang="en-US" dirty="0">
                <a:solidFill>
                  <a:schemeClr val="accent6">
                    <a:lumMod val="50000"/>
                  </a:schemeClr>
                </a:solidFill>
              </a:rPr>
              <a:t> </a:t>
            </a:r>
          </a:p>
          <a:p>
            <a:endParaRPr lang="en-US" dirty="0"/>
          </a:p>
        </p:txBody>
      </p:sp>
    </p:spTree>
    <p:extLst>
      <p:ext uri="{BB962C8B-B14F-4D97-AF65-F5344CB8AC3E}">
        <p14:creationId xmlns:p14="http://schemas.microsoft.com/office/powerpoint/2010/main" val="1453748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E7F4A3-DE3E-48CD-8B46-3C915C441CC6}"/>
              </a:ext>
            </a:extLst>
          </p:cNvPr>
          <p:cNvSpPr>
            <a:spLocks noGrp="1"/>
          </p:cNvSpPr>
          <p:nvPr>
            <p:ph type="sldNum" sz="quarter" idx="12"/>
          </p:nvPr>
        </p:nvSpPr>
        <p:spPr/>
        <p:txBody>
          <a:bodyPr/>
          <a:lstStyle/>
          <a:p>
            <a:fld id="{98C0CDE5-970C-4CC4-BF43-0DA127E73E82}" type="slidenum">
              <a:rPr lang="en-US" noProof="0" smtClean="0"/>
              <a:t>13</a:t>
            </a:fld>
            <a:endParaRPr lang="en-US" noProof="0" dirty="0"/>
          </a:p>
        </p:txBody>
      </p:sp>
      <p:sp>
        <p:nvSpPr>
          <p:cNvPr id="4" name="Title 3">
            <a:extLst>
              <a:ext uri="{FF2B5EF4-FFF2-40B4-BE49-F238E27FC236}">
                <a16:creationId xmlns:a16="http://schemas.microsoft.com/office/drawing/2014/main" id="{31DCF51A-0D5F-46CB-AB72-142F6F60BBC7}"/>
              </a:ext>
            </a:extLst>
          </p:cNvPr>
          <p:cNvSpPr>
            <a:spLocks noGrp="1"/>
          </p:cNvSpPr>
          <p:nvPr>
            <p:ph type="title"/>
          </p:nvPr>
        </p:nvSpPr>
        <p:spPr/>
        <p:txBody>
          <a:bodyPr/>
          <a:lstStyle/>
          <a:p>
            <a:r>
              <a:rPr lang="en-US" dirty="0"/>
              <a:t>OT Thoughts</a:t>
            </a:r>
          </a:p>
        </p:txBody>
      </p:sp>
      <p:sp>
        <p:nvSpPr>
          <p:cNvPr id="5" name="TextBox 4">
            <a:extLst>
              <a:ext uri="{FF2B5EF4-FFF2-40B4-BE49-F238E27FC236}">
                <a16:creationId xmlns:a16="http://schemas.microsoft.com/office/drawing/2014/main" id="{DD30A4F7-5F28-4C79-A139-48E3452F8FCF}"/>
              </a:ext>
            </a:extLst>
          </p:cNvPr>
          <p:cNvSpPr txBox="1"/>
          <p:nvPr/>
        </p:nvSpPr>
        <p:spPr>
          <a:xfrm>
            <a:off x="2743200" y="2087880"/>
            <a:ext cx="7985760" cy="3693319"/>
          </a:xfrm>
          <a:prstGeom prst="rect">
            <a:avLst/>
          </a:prstGeom>
          <a:noFill/>
        </p:spPr>
        <p:txBody>
          <a:bodyPr wrap="square" rtlCol="0">
            <a:spAutoFit/>
          </a:bodyPr>
          <a:lstStyle/>
          <a:p>
            <a:r>
              <a:rPr lang="en-US" sz="2400" dirty="0"/>
              <a:t> </a:t>
            </a:r>
            <a:r>
              <a:rPr lang="en-US" sz="2400" dirty="0">
                <a:solidFill>
                  <a:schemeClr val="accent1">
                    <a:lumMod val="50000"/>
                  </a:schemeClr>
                </a:solidFill>
              </a:rPr>
              <a:t>Emotional outburst can be from difficulty in sensory processing. Emotional outburst, however, can have their origin in multiple arenas as well. If the person’s sensory processing needs are met this then can reduce outbursts. There is also a sensory area called “interception” that is believed to belong to the perception of the body’s physical experiences including pain, hunger, thirst, fatigue, temperature, and emotions which can have an impact on the area of emotional outburst control. – Donna, OT</a:t>
            </a:r>
          </a:p>
          <a:p>
            <a:endParaRPr lang="en-US" dirty="0"/>
          </a:p>
        </p:txBody>
      </p:sp>
      <p:pic>
        <p:nvPicPr>
          <p:cNvPr id="7" name="Picture 6">
            <a:extLst>
              <a:ext uri="{FF2B5EF4-FFF2-40B4-BE49-F238E27FC236}">
                <a16:creationId xmlns:a16="http://schemas.microsoft.com/office/drawing/2014/main" id="{3F5303D1-9501-410B-923E-B5154AE188E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76943" y="113333"/>
            <a:ext cx="810768" cy="1267968"/>
          </a:xfrm>
          <a:prstGeom prst="rect">
            <a:avLst/>
          </a:prstGeom>
        </p:spPr>
      </p:pic>
    </p:spTree>
    <p:extLst>
      <p:ext uri="{BB962C8B-B14F-4D97-AF65-F5344CB8AC3E}">
        <p14:creationId xmlns:p14="http://schemas.microsoft.com/office/powerpoint/2010/main" val="3664776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B479A19-69CF-4C42-AAF6-95C73AC07662}"/>
              </a:ext>
            </a:extLst>
          </p:cNvPr>
          <p:cNvSpPr>
            <a:spLocks noGrp="1"/>
          </p:cNvSpPr>
          <p:nvPr>
            <p:ph type="body" idx="1"/>
          </p:nvPr>
        </p:nvSpPr>
        <p:spPr/>
        <p:txBody>
          <a:bodyPr/>
          <a:lstStyle/>
          <a:p>
            <a:r>
              <a:rPr lang="en-US" dirty="0"/>
              <a:t>Student with Sensory Diet</a:t>
            </a:r>
          </a:p>
        </p:txBody>
      </p:sp>
      <p:graphicFrame>
        <p:nvGraphicFramePr>
          <p:cNvPr id="20" name="Table 20">
            <a:extLst>
              <a:ext uri="{FF2B5EF4-FFF2-40B4-BE49-F238E27FC236}">
                <a16:creationId xmlns:a16="http://schemas.microsoft.com/office/drawing/2014/main" id="{45761360-AA5E-4C3C-B1A2-98A8191F09DE}"/>
              </a:ext>
            </a:extLst>
          </p:cNvPr>
          <p:cNvGraphicFramePr>
            <a:graphicFrameLocks noGrp="1"/>
          </p:cNvGraphicFramePr>
          <p:nvPr>
            <p:ph sz="half" idx="2"/>
            <p:extLst>
              <p:ext uri="{D42A27DB-BD31-4B8C-83A1-F6EECF244321}">
                <p14:modId xmlns:p14="http://schemas.microsoft.com/office/powerpoint/2010/main" val="602052961"/>
              </p:ext>
            </p:extLst>
          </p:nvPr>
        </p:nvGraphicFramePr>
        <p:xfrm>
          <a:off x="1030288" y="3248025"/>
          <a:ext cx="4573586" cy="2595880"/>
        </p:xfrm>
        <a:graphic>
          <a:graphicData uri="http://schemas.openxmlformats.org/drawingml/2006/table">
            <a:tbl>
              <a:tblPr firstRow="1" bandRow="1">
                <a:tableStyleId>{793D81CF-94F2-401A-BA57-92F5A7B2D0C5}</a:tableStyleId>
              </a:tblPr>
              <a:tblGrid>
                <a:gridCol w="2286793">
                  <a:extLst>
                    <a:ext uri="{9D8B030D-6E8A-4147-A177-3AD203B41FA5}">
                      <a16:colId xmlns:a16="http://schemas.microsoft.com/office/drawing/2014/main" val="788022519"/>
                    </a:ext>
                  </a:extLst>
                </a:gridCol>
                <a:gridCol w="2286793">
                  <a:extLst>
                    <a:ext uri="{9D8B030D-6E8A-4147-A177-3AD203B41FA5}">
                      <a16:colId xmlns:a16="http://schemas.microsoft.com/office/drawing/2014/main" val="2694090986"/>
                    </a:ext>
                  </a:extLst>
                </a:gridCol>
              </a:tblGrid>
              <a:tr h="370840">
                <a:tc>
                  <a:txBody>
                    <a:bodyPr/>
                    <a:lstStyle/>
                    <a:p>
                      <a:r>
                        <a:rPr lang="en-US" dirty="0"/>
                        <a:t>Month</a:t>
                      </a:r>
                    </a:p>
                  </a:txBody>
                  <a:tcPr/>
                </a:tc>
                <a:tc>
                  <a:txBody>
                    <a:bodyPr/>
                    <a:lstStyle/>
                    <a:p>
                      <a:r>
                        <a:rPr lang="en-US" dirty="0"/>
                        <a:t>Quiet Room Visits</a:t>
                      </a:r>
                    </a:p>
                  </a:txBody>
                  <a:tcPr/>
                </a:tc>
                <a:extLst>
                  <a:ext uri="{0D108BD9-81ED-4DB2-BD59-A6C34878D82A}">
                    <a16:rowId xmlns:a16="http://schemas.microsoft.com/office/drawing/2014/main" val="4121976161"/>
                  </a:ext>
                </a:extLst>
              </a:tr>
              <a:tr h="370840">
                <a:tc>
                  <a:txBody>
                    <a:bodyPr/>
                    <a:lstStyle/>
                    <a:p>
                      <a:r>
                        <a:rPr lang="en-US" dirty="0"/>
                        <a:t>September</a:t>
                      </a:r>
                    </a:p>
                  </a:txBody>
                  <a:tcPr/>
                </a:tc>
                <a:tc>
                  <a:txBody>
                    <a:bodyPr/>
                    <a:lstStyle/>
                    <a:p>
                      <a:r>
                        <a:rPr lang="en-US" dirty="0"/>
                        <a:t>7</a:t>
                      </a:r>
                    </a:p>
                  </a:txBody>
                  <a:tcPr/>
                </a:tc>
                <a:extLst>
                  <a:ext uri="{0D108BD9-81ED-4DB2-BD59-A6C34878D82A}">
                    <a16:rowId xmlns:a16="http://schemas.microsoft.com/office/drawing/2014/main" val="303621437"/>
                  </a:ext>
                </a:extLst>
              </a:tr>
              <a:tr h="370840">
                <a:tc>
                  <a:txBody>
                    <a:bodyPr/>
                    <a:lstStyle/>
                    <a:p>
                      <a:r>
                        <a:rPr lang="en-US" dirty="0"/>
                        <a:t>October</a:t>
                      </a:r>
                    </a:p>
                  </a:txBody>
                  <a:tcPr/>
                </a:tc>
                <a:tc>
                  <a:txBody>
                    <a:bodyPr/>
                    <a:lstStyle/>
                    <a:p>
                      <a:r>
                        <a:rPr lang="en-US" dirty="0"/>
                        <a:t>12</a:t>
                      </a:r>
                    </a:p>
                  </a:txBody>
                  <a:tcPr/>
                </a:tc>
                <a:extLst>
                  <a:ext uri="{0D108BD9-81ED-4DB2-BD59-A6C34878D82A}">
                    <a16:rowId xmlns:a16="http://schemas.microsoft.com/office/drawing/2014/main" val="3175265617"/>
                  </a:ext>
                </a:extLst>
              </a:tr>
              <a:tr h="370840">
                <a:tc>
                  <a:txBody>
                    <a:bodyPr/>
                    <a:lstStyle/>
                    <a:p>
                      <a:r>
                        <a:rPr lang="en-US" dirty="0"/>
                        <a:t>November</a:t>
                      </a:r>
                    </a:p>
                  </a:txBody>
                  <a:tcPr/>
                </a:tc>
                <a:tc>
                  <a:txBody>
                    <a:bodyPr/>
                    <a:lstStyle/>
                    <a:p>
                      <a:r>
                        <a:rPr lang="en-US" dirty="0"/>
                        <a:t>5</a:t>
                      </a:r>
                    </a:p>
                  </a:txBody>
                  <a:tcPr/>
                </a:tc>
                <a:extLst>
                  <a:ext uri="{0D108BD9-81ED-4DB2-BD59-A6C34878D82A}">
                    <a16:rowId xmlns:a16="http://schemas.microsoft.com/office/drawing/2014/main" val="991522008"/>
                  </a:ext>
                </a:extLst>
              </a:tr>
              <a:tr h="370840">
                <a:tc>
                  <a:txBody>
                    <a:bodyPr/>
                    <a:lstStyle/>
                    <a:p>
                      <a:r>
                        <a:rPr lang="en-US" dirty="0"/>
                        <a:t>December</a:t>
                      </a:r>
                    </a:p>
                  </a:txBody>
                  <a:tcPr/>
                </a:tc>
                <a:tc>
                  <a:txBody>
                    <a:bodyPr/>
                    <a:lstStyle/>
                    <a:p>
                      <a:r>
                        <a:rPr lang="en-US" dirty="0"/>
                        <a:t>0</a:t>
                      </a:r>
                    </a:p>
                  </a:txBody>
                  <a:tcPr/>
                </a:tc>
                <a:extLst>
                  <a:ext uri="{0D108BD9-81ED-4DB2-BD59-A6C34878D82A}">
                    <a16:rowId xmlns:a16="http://schemas.microsoft.com/office/drawing/2014/main" val="2036163740"/>
                  </a:ext>
                </a:extLst>
              </a:tr>
              <a:tr h="370840">
                <a:tc>
                  <a:txBody>
                    <a:bodyPr/>
                    <a:lstStyle/>
                    <a:p>
                      <a:r>
                        <a:rPr lang="en-US" dirty="0"/>
                        <a:t>January</a:t>
                      </a:r>
                    </a:p>
                  </a:txBody>
                  <a:tcPr/>
                </a:tc>
                <a:tc>
                  <a:txBody>
                    <a:bodyPr/>
                    <a:lstStyle/>
                    <a:p>
                      <a:r>
                        <a:rPr lang="en-US" dirty="0"/>
                        <a:t>4</a:t>
                      </a:r>
                    </a:p>
                  </a:txBody>
                  <a:tcPr/>
                </a:tc>
                <a:extLst>
                  <a:ext uri="{0D108BD9-81ED-4DB2-BD59-A6C34878D82A}">
                    <a16:rowId xmlns:a16="http://schemas.microsoft.com/office/drawing/2014/main" val="2094464505"/>
                  </a:ext>
                </a:extLst>
              </a:tr>
              <a:tr h="370840">
                <a:tc>
                  <a:txBody>
                    <a:bodyPr/>
                    <a:lstStyle/>
                    <a:p>
                      <a:r>
                        <a:rPr lang="en-US" dirty="0"/>
                        <a:t>February</a:t>
                      </a:r>
                    </a:p>
                  </a:txBody>
                  <a:tcPr/>
                </a:tc>
                <a:tc>
                  <a:txBody>
                    <a:bodyPr/>
                    <a:lstStyle/>
                    <a:p>
                      <a:r>
                        <a:rPr lang="en-US" dirty="0"/>
                        <a:t>2</a:t>
                      </a:r>
                    </a:p>
                  </a:txBody>
                  <a:tcPr/>
                </a:tc>
                <a:extLst>
                  <a:ext uri="{0D108BD9-81ED-4DB2-BD59-A6C34878D82A}">
                    <a16:rowId xmlns:a16="http://schemas.microsoft.com/office/drawing/2014/main" val="3264025537"/>
                  </a:ext>
                </a:extLst>
              </a:tr>
            </a:tbl>
          </a:graphicData>
        </a:graphic>
      </p:graphicFrame>
      <p:sp>
        <p:nvSpPr>
          <p:cNvPr id="3" name="Slide Number Placeholder 2">
            <a:extLst>
              <a:ext uri="{FF2B5EF4-FFF2-40B4-BE49-F238E27FC236}">
                <a16:creationId xmlns:a16="http://schemas.microsoft.com/office/drawing/2014/main" id="{ECC977CD-75D1-48E5-B345-874E1AB83417}"/>
              </a:ext>
            </a:extLst>
          </p:cNvPr>
          <p:cNvSpPr>
            <a:spLocks noGrp="1"/>
          </p:cNvSpPr>
          <p:nvPr>
            <p:ph type="sldNum" sz="quarter" idx="12"/>
          </p:nvPr>
        </p:nvSpPr>
        <p:spPr/>
        <p:txBody>
          <a:bodyPr/>
          <a:lstStyle/>
          <a:p>
            <a:fld id="{98C0CDE5-970C-4CC4-BF43-0DA127E73E82}" type="slidenum">
              <a:rPr lang="en-US" noProof="0" smtClean="0"/>
              <a:t>14</a:t>
            </a:fld>
            <a:endParaRPr lang="en-US" noProof="0" dirty="0"/>
          </a:p>
        </p:txBody>
      </p:sp>
      <p:sp>
        <p:nvSpPr>
          <p:cNvPr id="14" name="Title 13">
            <a:extLst>
              <a:ext uri="{FF2B5EF4-FFF2-40B4-BE49-F238E27FC236}">
                <a16:creationId xmlns:a16="http://schemas.microsoft.com/office/drawing/2014/main" id="{AB6ECC7E-C93F-44ED-85EC-C2056A47B255}"/>
              </a:ext>
            </a:extLst>
          </p:cNvPr>
          <p:cNvSpPr>
            <a:spLocks noGrp="1"/>
          </p:cNvSpPr>
          <p:nvPr>
            <p:ph type="title"/>
          </p:nvPr>
        </p:nvSpPr>
        <p:spPr/>
        <p:txBody>
          <a:bodyPr>
            <a:normAutofit/>
          </a:bodyPr>
          <a:lstStyle/>
          <a:p>
            <a:pPr algn="ctr"/>
            <a:r>
              <a:rPr lang="en-US" sz="3200" dirty="0"/>
              <a:t>Comparison</a:t>
            </a:r>
          </a:p>
        </p:txBody>
      </p:sp>
      <p:sp>
        <p:nvSpPr>
          <p:cNvPr id="17" name="Text Placeholder 16">
            <a:extLst>
              <a:ext uri="{FF2B5EF4-FFF2-40B4-BE49-F238E27FC236}">
                <a16:creationId xmlns:a16="http://schemas.microsoft.com/office/drawing/2014/main" id="{4560CB48-2DB8-4E20-B08F-A87842CC7637}"/>
              </a:ext>
            </a:extLst>
          </p:cNvPr>
          <p:cNvSpPr>
            <a:spLocks noGrp="1"/>
          </p:cNvSpPr>
          <p:nvPr>
            <p:ph type="body" idx="13"/>
          </p:nvPr>
        </p:nvSpPr>
        <p:spPr/>
        <p:txBody>
          <a:bodyPr/>
          <a:lstStyle/>
          <a:p>
            <a:r>
              <a:rPr lang="en-US" dirty="0"/>
              <a:t>Student without Sensory Diet</a:t>
            </a:r>
          </a:p>
        </p:txBody>
      </p:sp>
      <p:graphicFrame>
        <p:nvGraphicFramePr>
          <p:cNvPr id="22" name="Table 22">
            <a:extLst>
              <a:ext uri="{FF2B5EF4-FFF2-40B4-BE49-F238E27FC236}">
                <a16:creationId xmlns:a16="http://schemas.microsoft.com/office/drawing/2014/main" id="{B800676C-F95E-476D-82A1-5957BA0B4DD2}"/>
              </a:ext>
            </a:extLst>
          </p:cNvPr>
          <p:cNvGraphicFramePr>
            <a:graphicFrameLocks noGrp="1"/>
          </p:cNvGraphicFramePr>
          <p:nvPr>
            <p:ph sz="half" idx="14"/>
            <p:extLst>
              <p:ext uri="{D42A27DB-BD31-4B8C-83A1-F6EECF244321}">
                <p14:modId xmlns:p14="http://schemas.microsoft.com/office/powerpoint/2010/main" val="24275928"/>
              </p:ext>
            </p:extLst>
          </p:nvPr>
        </p:nvGraphicFramePr>
        <p:xfrm>
          <a:off x="6207125" y="3248025"/>
          <a:ext cx="5073650" cy="2595880"/>
        </p:xfrm>
        <a:graphic>
          <a:graphicData uri="http://schemas.openxmlformats.org/drawingml/2006/table">
            <a:tbl>
              <a:tblPr firstRow="1" bandRow="1">
                <a:tableStyleId>{793D81CF-94F2-401A-BA57-92F5A7B2D0C5}</a:tableStyleId>
              </a:tblPr>
              <a:tblGrid>
                <a:gridCol w="2536825">
                  <a:extLst>
                    <a:ext uri="{9D8B030D-6E8A-4147-A177-3AD203B41FA5}">
                      <a16:colId xmlns:a16="http://schemas.microsoft.com/office/drawing/2014/main" val="1334686160"/>
                    </a:ext>
                  </a:extLst>
                </a:gridCol>
                <a:gridCol w="2536825">
                  <a:extLst>
                    <a:ext uri="{9D8B030D-6E8A-4147-A177-3AD203B41FA5}">
                      <a16:colId xmlns:a16="http://schemas.microsoft.com/office/drawing/2014/main" val="2566250911"/>
                    </a:ext>
                  </a:extLst>
                </a:gridCol>
              </a:tblGrid>
              <a:tr h="370840">
                <a:tc>
                  <a:txBody>
                    <a:bodyPr/>
                    <a:lstStyle/>
                    <a:p>
                      <a:r>
                        <a:rPr lang="en-US" dirty="0"/>
                        <a:t>Month</a:t>
                      </a:r>
                    </a:p>
                  </a:txBody>
                  <a:tcPr/>
                </a:tc>
                <a:tc>
                  <a:txBody>
                    <a:bodyPr/>
                    <a:lstStyle/>
                    <a:p>
                      <a:r>
                        <a:rPr lang="en-US" dirty="0"/>
                        <a:t>Quiet Room Visits</a:t>
                      </a:r>
                    </a:p>
                  </a:txBody>
                  <a:tcPr/>
                </a:tc>
                <a:extLst>
                  <a:ext uri="{0D108BD9-81ED-4DB2-BD59-A6C34878D82A}">
                    <a16:rowId xmlns:a16="http://schemas.microsoft.com/office/drawing/2014/main" val="155584916"/>
                  </a:ext>
                </a:extLst>
              </a:tr>
              <a:tr h="370840">
                <a:tc>
                  <a:txBody>
                    <a:bodyPr/>
                    <a:lstStyle/>
                    <a:p>
                      <a:r>
                        <a:rPr lang="en-US" dirty="0"/>
                        <a:t>September</a:t>
                      </a:r>
                    </a:p>
                  </a:txBody>
                  <a:tcPr/>
                </a:tc>
                <a:tc>
                  <a:txBody>
                    <a:bodyPr/>
                    <a:lstStyle/>
                    <a:p>
                      <a:r>
                        <a:rPr lang="en-US" dirty="0"/>
                        <a:t>20</a:t>
                      </a:r>
                    </a:p>
                  </a:txBody>
                  <a:tcPr/>
                </a:tc>
                <a:extLst>
                  <a:ext uri="{0D108BD9-81ED-4DB2-BD59-A6C34878D82A}">
                    <a16:rowId xmlns:a16="http://schemas.microsoft.com/office/drawing/2014/main" val="2304893785"/>
                  </a:ext>
                </a:extLst>
              </a:tr>
              <a:tr h="370840">
                <a:tc>
                  <a:txBody>
                    <a:bodyPr/>
                    <a:lstStyle/>
                    <a:p>
                      <a:r>
                        <a:rPr lang="en-US" dirty="0"/>
                        <a:t>October</a:t>
                      </a:r>
                    </a:p>
                  </a:txBody>
                  <a:tcPr/>
                </a:tc>
                <a:tc>
                  <a:txBody>
                    <a:bodyPr/>
                    <a:lstStyle/>
                    <a:p>
                      <a:r>
                        <a:rPr lang="en-US" dirty="0"/>
                        <a:t>23</a:t>
                      </a:r>
                    </a:p>
                  </a:txBody>
                  <a:tcPr/>
                </a:tc>
                <a:extLst>
                  <a:ext uri="{0D108BD9-81ED-4DB2-BD59-A6C34878D82A}">
                    <a16:rowId xmlns:a16="http://schemas.microsoft.com/office/drawing/2014/main" val="2608894403"/>
                  </a:ext>
                </a:extLst>
              </a:tr>
              <a:tr h="370840">
                <a:tc>
                  <a:txBody>
                    <a:bodyPr/>
                    <a:lstStyle/>
                    <a:p>
                      <a:r>
                        <a:rPr lang="en-US" dirty="0"/>
                        <a:t>November</a:t>
                      </a:r>
                    </a:p>
                  </a:txBody>
                  <a:tcPr/>
                </a:tc>
                <a:tc>
                  <a:txBody>
                    <a:bodyPr/>
                    <a:lstStyle/>
                    <a:p>
                      <a:r>
                        <a:rPr lang="en-US" dirty="0"/>
                        <a:t>21</a:t>
                      </a:r>
                    </a:p>
                  </a:txBody>
                  <a:tcPr/>
                </a:tc>
                <a:extLst>
                  <a:ext uri="{0D108BD9-81ED-4DB2-BD59-A6C34878D82A}">
                    <a16:rowId xmlns:a16="http://schemas.microsoft.com/office/drawing/2014/main" val="3846516297"/>
                  </a:ext>
                </a:extLst>
              </a:tr>
              <a:tr h="370840">
                <a:tc>
                  <a:txBody>
                    <a:bodyPr/>
                    <a:lstStyle/>
                    <a:p>
                      <a:r>
                        <a:rPr lang="en-US" dirty="0"/>
                        <a:t>December</a:t>
                      </a:r>
                    </a:p>
                  </a:txBody>
                  <a:tcPr/>
                </a:tc>
                <a:tc>
                  <a:txBody>
                    <a:bodyPr/>
                    <a:lstStyle/>
                    <a:p>
                      <a:r>
                        <a:rPr lang="en-US" dirty="0"/>
                        <a:t>12</a:t>
                      </a:r>
                    </a:p>
                  </a:txBody>
                  <a:tcPr/>
                </a:tc>
                <a:extLst>
                  <a:ext uri="{0D108BD9-81ED-4DB2-BD59-A6C34878D82A}">
                    <a16:rowId xmlns:a16="http://schemas.microsoft.com/office/drawing/2014/main" val="168757521"/>
                  </a:ext>
                </a:extLst>
              </a:tr>
              <a:tr h="370840">
                <a:tc>
                  <a:txBody>
                    <a:bodyPr/>
                    <a:lstStyle/>
                    <a:p>
                      <a:r>
                        <a:rPr lang="en-US" dirty="0"/>
                        <a:t>January</a:t>
                      </a:r>
                    </a:p>
                  </a:txBody>
                  <a:tcPr/>
                </a:tc>
                <a:tc>
                  <a:txBody>
                    <a:bodyPr/>
                    <a:lstStyle/>
                    <a:p>
                      <a:r>
                        <a:rPr lang="en-US" dirty="0"/>
                        <a:t>21</a:t>
                      </a:r>
                    </a:p>
                  </a:txBody>
                  <a:tcPr/>
                </a:tc>
                <a:extLst>
                  <a:ext uri="{0D108BD9-81ED-4DB2-BD59-A6C34878D82A}">
                    <a16:rowId xmlns:a16="http://schemas.microsoft.com/office/drawing/2014/main" val="4284334231"/>
                  </a:ext>
                </a:extLst>
              </a:tr>
              <a:tr h="370840">
                <a:tc>
                  <a:txBody>
                    <a:bodyPr/>
                    <a:lstStyle/>
                    <a:p>
                      <a:r>
                        <a:rPr lang="en-US" dirty="0"/>
                        <a:t>February</a:t>
                      </a:r>
                    </a:p>
                  </a:txBody>
                  <a:tcPr/>
                </a:tc>
                <a:tc>
                  <a:txBody>
                    <a:bodyPr/>
                    <a:lstStyle/>
                    <a:p>
                      <a:r>
                        <a:rPr lang="en-US" dirty="0"/>
                        <a:t>11</a:t>
                      </a:r>
                    </a:p>
                  </a:txBody>
                  <a:tcPr/>
                </a:tc>
                <a:extLst>
                  <a:ext uri="{0D108BD9-81ED-4DB2-BD59-A6C34878D82A}">
                    <a16:rowId xmlns:a16="http://schemas.microsoft.com/office/drawing/2014/main" val="836755879"/>
                  </a:ext>
                </a:extLst>
              </a:tr>
            </a:tbl>
          </a:graphicData>
        </a:graphic>
      </p:graphicFrame>
      <p:sp>
        <p:nvSpPr>
          <p:cNvPr id="19" name="Text Placeholder 18">
            <a:extLst>
              <a:ext uri="{FF2B5EF4-FFF2-40B4-BE49-F238E27FC236}">
                <a16:creationId xmlns:a16="http://schemas.microsoft.com/office/drawing/2014/main" id="{7C54FCF4-D90C-43CB-87E3-ACC9E5B7F830}"/>
              </a:ext>
            </a:extLst>
          </p:cNvPr>
          <p:cNvSpPr>
            <a:spLocks noGrp="1"/>
          </p:cNvSpPr>
          <p:nvPr>
            <p:ph type="body" idx="15"/>
          </p:nvPr>
        </p:nvSpPr>
        <p:spPr/>
        <p:txBody>
          <a:bodyPr/>
          <a:lstStyle/>
          <a:p>
            <a:r>
              <a:rPr lang="en-US" dirty="0"/>
              <a:t>Two third grade students: One with and one without a sensory diet.</a:t>
            </a:r>
          </a:p>
        </p:txBody>
      </p:sp>
    </p:spTree>
    <p:extLst>
      <p:ext uri="{BB962C8B-B14F-4D97-AF65-F5344CB8AC3E}">
        <p14:creationId xmlns:p14="http://schemas.microsoft.com/office/powerpoint/2010/main" val="1612107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DC35BF-9CC5-486F-896C-FB7A483EC4C5}"/>
              </a:ext>
            </a:extLst>
          </p:cNvPr>
          <p:cNvSpPr>
            <a:spLocks noGrp="1"/>
          </p:cNvSpPr>
          <p:nvPr>
            <p:ph type="sldNum" sz="quarter" idx="12"/>
          </p:nvPr>
        </p:nvSpPr>
        <p:spPr/>
        <p:txBody>
          <a:bodyPr/>
          <a:lstStyle/>
          <a:p>
            <a:fld id="{98C0CDE5-970C-4CC4-BF43-0DA127E73E82}" type="slidenum">
              <a:rPr lang="en-US" noProof="0" smtClean="0"/>
              <a:t>15</a:t>
            </a:fld>
            <a:endParaRPr lang="en-US" noProof="0" dirty="0"/>
          </a:p>
        </p:txBody>
      </p:sp>
      <p:sp>
        <p:nvSpPr>
          <p:cNvPr id="4" name="Title 3">
            <a:extLst>
              <a:ext uri="{FF2B5EF4-FFF2-40B4-BE49-F238E27FC236}">
                <a16:creationId xmlns:a16="http://schemas.microsoft.com/office/drawing/2014/main" id="{39E06C76-9692-4EE6-9162-EF6D4EC18FFD}"/>
              </a:ext>
            </a:extLst>
          </p:cNvPr>
          <p:cNvSpPr>
            <a:spLocks noGrp="1"/>
          </p:cNvSpPr>
          <p:nvPr>
            <p:ph type="title"/>
          </p:nvPr>
        </p:nvSpPr>
        <p:spPr/>
        <p:txBody>
          <a:bodyPr/>
          <a:lstStyle/>
          <a:p>
            <a:pPr algn="ctr"/>
            <a:r>
              <a:rPr lang="en-US" dirty="0"/>
              <a:t>Plan</a:t>
            </a:r>
          </a:p>
        </p:txBody>
      </p:sp>
      <p:sp>
        <p:nvSpPr>
          <p:cNvPr id="5" name="TextBox 4">
            <a:extLst>
              <a:ext uri="{FF2B5EF4-FFF2-40B4-BE49-F238E27FC236}">
                <a16:creationId xmlns:a16="http://schemas.microsoft.com/office/drawing/2014/main" id="{8F54B8E2-6B29-41D6-8B1A-9827B88827DE}"/>
              </a:ext>
            </a:extLst>
          </p:cNvPr>
          <p:cNvSpPr txBox="1"/>
          <p:nvPr/>
        </p:nvSpPr>
        <p:spPr>
          <a:xfrm>
            <a:off x="2230886" y="1720840"/>
            <a:ext cx="8729663" cy="4801314"/>
          </a:xfrm>
          <a:prstGeom prst="rect">
            <a:avLst/>
          </a:prstGeom>
          <a:noFill/>
        </p:spPr>
        <p:txBody>
          <a:bodyPr wrap="square" rtlCol="0">
            <a:spAutoFit/>
          </a:bodyPr>
          <a:lstStyle/>
          <a:p>
            <a:r>
              <a:rPr lang="en-US" dirty="0">
                <a:solidFill>
                  <a:schemeClr val="accent6">
                    <a:lumMod val="50000"/>
                  </a:schemeClr>
                </a:solidFill>
              </a:rPr>
              <a:t>While looking at classroom and program data, I knew something needed to change in order to help students become more successful in school. I knew I could make practical changes at school and in my classroom, to help each child feel better and do better.</a:t>
            </a:r>
          </a:p>
          <a:p>
            <a:endParaRPr lang="en-US" dirty="0">
              <a:solidFill>
                <a:schemeClr val="accent6">
                  <a:lumMod val="50000"/>
                </a:schemeClr>
              </a:solidFill>
            </a:endParaRPr>
          </a:p>
          <a:p>
            <a:r>
              <a:rPr lang="en-US" dirty="0">
                <a:solidFill>
                  <a:schemeClr val="accent6">
                    <a:lumMod val="50000"/>
                  </a:schemeClr>
                </a:solidFill>
              </a:rPr>
              <a:t>My plan is to create effective sensory diets that are tailored to each student’s needs and have elements that can be easily incorporated into the student’s routine.</a:t>
            </a:r>
          </a:p>
          <a:p>
            <a:endParaRPr lang="en-US" dirty="0">
              <a:solidFill>
                <a:schemeClr val="accent6">
                  <a:lumMod val="50000"/>
                </a:schemeClr>
              </a:solidFill>
            </a:endParaRPr>
          </a:p>
          <a:p>
            <a:r>
              <a:rPr lang="en-US" dirty="0">
                <a:solidFill>
                  <a:schemeClr val="accent6">
                    <a:lumMod val="50000"/>
                  </a:schemeClr>
                </a:solidFill>
              </a:rPr>
              <a:t>I have developed goals, provided 4 steps to create a sensory diet, materials to collect and analyze data, activities, a sensory toolbox, and terms and definitions related to sensory integration. </a:t>
            </a:r>
          </a:p>
          <a:p>
            <a:endParaRPr lang="en-US" dirty="0">
              <a:solidFill>
                <a:schemeClr val="accent6">
                  <a:lumMod val="50000"/>
                </a:schemeClr>
              </a:solidFill>
            </a:endParaRPr>
          </a:p>
          <a:p>
            <a:r>
              <a:rPr lang="en-US" dirty="0">
                <a:solidFill>
                  <a:schemeClr val="accent6">
                    <a:lumMod val="50000"/>
                  </a:schemeClr>
                </a:solidFill>
              </a:rPr>
              <a:t>Once I have completed this in my own class, I will be sharing out the data with my program, and hopefully adopting sensory integration in all classrooms. </a:t>
            </a:r>
          </a:p>
          <a:p>
            <a:endParaRPr lang="en-US" dirty="0">
              <a:solidFill>
                <a:schemeClr val="accent6">
                  <a:lumMod val="50000"/>
                </a:schemeClr>
              </a:solidFill>
            </a:endParaRPr>
          </a:p>
          <a:p>
            <a:r>
              <a:rPr lang="en-US" dirty="0">
                <a:solidFill>
                  <a:schemeClr val="accent6">
                    <a:lumMod val="50000"/>
                  </a:schemeClr>
                </a:solidFill>
              </a:rPr>
              <a:t>My hope is that this plan will provide students with the strategies they may need throughout the day to help them maintain appropriate behaviors and interactions which will reduce the number of quiet room visits and behavior logs. </a:t>
            </a:r>
          </a:p>
        </p:txBody>
      </p:sp>
    </p:spTree>
    <p:extLst>
      <p:ext uri="{BB962C8B-B14F-4D97-AF65-F5344CB8AC3E}">
        <p14:creationId xmlns:p14="http://schemas.microsoft.com/office/powerpoint/2010/main" val="2089236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172B69-053E-470E-BDD2-CFEDA5328D98}"/>
              </a:ext>
            </a:extLst>
          </p:cNvPr>
          <p:cNvSpPr>
            <a:spLocks noGrp="1"/>
          </p:cNvSpPr>
          <p:nvPr>
            <p:ph type="sldNum" sz="quarter" idx="12"/>
          </p:nvPr>
        </p:nvSpPr>
        <p:spPr/>
        <p:txBody>
          <a:bodyPr/>
          <a:lstStyle/>
          <a:p>
            <a:fld id="{98C0CDE5-970C-4CC4-BF43-0DA127E73E82}" type="slidenum">
              <a:rPr lang="en-US" noProof="0" smtClean="0"/>
              <a:t>16</a:t>
            </a:fld>
            <a:endParaRPr lang="en-US" noProof="0" dirty="0"/>
          </a:p>
        </p:txBody>
      </p:sp>
      <p:sp>
        <p:nvSpPr>
          <p:cNvPr id="4" name="Title 3">
            <a:extLst>
              <a:ext uri="{FF2B5EF4-FFF2-40B4-BE49-F238E27FC236}">
                <a16:creationId xmlns:a16="http://schemas.microsoft.com/office/drawing/2014/main" id="{9E9FE248-23C6-41A3-ACC8-E3D379C26939}"/>
              </a:ext>
            </a:extLst>
          </p:cNvPr>
          <p:cNvSpPr>
            <a:spLocks noGrp="1"/>
          </p:cNvSpPr>
          <p:nvPr>
            <p:ph type="title"/>
          </p:nvPr>
        </p:nvSpPr>
        <p:spPr/>
        <p:txBody>
          <a:bodyPr>
            <a:normAutofit/>
          </a:bodyPr>
          <a:lstStyle/>
          <a:p>
            <a:r>
              <a:rPr lang="en-US" sz="2800" dirty="0"/>
              <a:t>What is a Sensory Diet</a:t>
            </a:r>
          </a:p>
        </p:txBody>
      </p:sp>
      <p:sp>
        <p:nvSpPr>
          <p:cNvPr id="5" name="TextBox 4">
            <a:extLst>
              <a:ext uri="{FF2B5EF4-FFF2-40B4-BE49-F238E27FC236}">
                <a16:creationId xmlns:a16="http://schemas.microsoft.com/office/drawing/2014/main" id="{3F2A937C-842B-4A39-92E7-B5BAFFF79B7F}"/>
              </a:ext>
            </a:extLst>
          </p:cNvPr>
          <p:cNvSpPr txBox="1"/>
          <p:nvPr/>
        </p:nvSpPr>
        <p:spPr>
          <a:xfrm>
            <a:off x="1957388" y="2085975"/>
            <a:ext cx="5729287" cy="3970318"/>
          </a:xfrm>
          <a:prstGeom prst="rect">
            <a:avLst/>
          </a:prstGeom>
          <a:noFill/>
        </p:spPr>
        <p:txBody>
          <a:bodyPr wrap="square" rtlCol="0">
            <a:spAutoFit/>
          </a:bodyPr>
          <a:lstStyle/>
          <a:p>
            <a:r>
              <a:rPr lang="en-US" sz="2000" dirty="0"/>
              <a:t>A sensory diet is a program of sensory activities that students perform during the day to ensure that their body is getting the input the body needs. </a:t>
            </a:r>
          </a:p>
          <a:p>
            <a:endParaRPr lang="en-US" sz="2000" dirty="0"/>
          </a:p>
          <a:p>
            <a:r>
              <a:rPr lang="en-US" sz="2000" dirty="0"/>
              <a:t>A sensory diet provides activities and strategies that help students get the individual level of sensory input they need. A sensory diet should offer neither too much, nor too little input. </a:t>
            </a:r>
          </a:p>
          <a:p>
            <a:endParaRPr lang="en-US" sz="2000" dirty="0"/>
          </a:p>
          <a:p>
            <a:r>
              <a:rPr lang="en-US" sz="2000" dirty="0"/>
              <a:t>A sensory diet will be incorporated into all aspects of the student’s educational day.</a:t>
            </a:r>
          </a:p>
          <a:p>
            <a:endParaRPr lang="en-US" sz="1600" dirty="0"/>
          </a:p>
          <a:p>
            <a:endParaRPr lang="en-US" sz="1600" dirty="0"/>
          </a:p>
        </p:txBody>
      </p:sp>
      <p:pic>
        <p:nvPicPr>
          <p:cNvPr id="7" name="Picture 6">
            <a:extLst>
              <a:ext uri="{FF2B5EF4-FFF2-40B4-BE49-F238E27FC236}">
                <a16:creationId xmlns:a16="http://schemas.microsoft.com/office/drawing/2014/main" id="{FB4CA28E-F9B8-4602-81E1-80E72EE0AB8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391727" y="2311539"/>
            <a:ext cx="3238095" cy="2234921"/>
          </a:xfrm>
          <a:prstGeom prst="rect">
            <a:avLst/>
          </a:prstGeom>
        </p:spPr>
      </p:pic>
      <p:sp>
        <p:nvSpPr>
          <p:cNvPr id="8" name="TextBox 7">
            <a:extLst>
              <a:ext uri="{FF2B5EF4-FFF2-40B4-BE49-F238E27FC236}">
                <a16:creationId xmlns:a16="http://schemas.microsoft.com/office/drawing/2014/main" id="{BE515758-81BF-4A5D-BB1E-9BD42DB86E86}"/>
              </a:ext>
            </a:extLst>
          </p:cNvPr>
          <p:cNvSpPr txBox="1"/>
          <p:nvPr/>
        </p:nvSpPr>
        <p:spPr>
          <a:xfrm>
            <a:off x="8277427" y="2946260"/>
            <a:ext cx="3238095" cy="230832"/>
          </a:xfrm>
          <a:prstGeom prst="rect">
            <a:avLst/>
          </a:prstGeom>
          <a:noFill/>
        </p:spPr>
        <p:txBody>
          <a:bodyPr wrap="square" rtlCol="0">
            <a:spAutoFit/>
          </a:bodyPr>
          <a:lstStyle/>
          <a:p>
            <a:r>
              <a:rPr lang="en-US" sz="900">
                <a:hlinkClick r:id="rId3" tooltip="http://medcraveonline.com/JPNC/JPNC-05-00183.php"/>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3740885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98AFDC-14E1-4543-AB54-021B3B87434F}"/>
              </a:ext>
            </a:extLst>
          </p:cNvPr>
          <p:cNvSpPr>
            <a:spLocks noGrp="1"/>
          </p:cNvSpPr>
          <p:nvPr>
            <p:ph type="sldNum" sz="quarter" idx="12"/>
          </p:nvPr>
        </p:nvSpPr>
        <p:spPr/>
        <p:txBody>
          <a:bodyPr/>
          <a:lstStyle/>
          <a:p>
            <a:fld id="{98C0CDE5-970C-4CC4-BF43-0DA127E73E82}" type="slidenum">
              <a:rPr lang="en-US" noProof="0" smtClean="0"/>
              <a:t>17</a:t>
            </a:fld>
            <a:endParaRPr lang="en-US" noProof="0" dirty="0"/>
          </a:p>
        </p:txBody>
      </p:sp>
      <p:sp>
        <p:nvSpPr>
          <p:cNvPr id="4" name="Title 3">
            <a:extLst>
              <a:ext uri="{FF2B5EF4-FFF2-40B4-BE49-F238E27FC236}">
                <a16:creationId xmlns:a16="http://schemas.microsoft.com/office/drawing/2014/main" id="{EBD0BDB9-5F94-4C86-B3C1-4485216D8C14}"/>
              </a:ext>
            </a:extLst>
          </p:cNvPr>
          <p:cNvSpPr>
            <a:spLocks noGrp="1"/>
          </p:cNvSpPr>
          <p:nvPr>
            <p:ph type="title"/>
          </p:nvPr>
        </p:nvSpPr>
        <p:spPr/>
        <p:txBody>
          <a:bodyPr/>
          <a:lstStyle/>
          <a:p>
            <a:pPr algn="ctr"/>
            <a:r>
              <a:rPr lang="en-US" dirty="0"/>
              <a:t>Plan Goals</a:t>
            </a:r>
          </a:p>
        </p:txBody>
      </p:sp>
      <p:sp>
        <p:nvSpPr>
          <p:cNvPr id="5" name="TextBox 4">
            <a:extLst>
              <a:ext uri="{FF2B5EF4-FFF2-40B4-BE49-F238E27FC236}">
                <a16:creationId xmlns:a16="http://schemas.microsoft.com/office/drawing/2014/main" id="{AAA2379D-53EB-4F77-985B-04FB6372C540}"/>
              </a:ext>
            </a:extLst>
          </p:cNvPr>
          <p:cNvSpPr txBox="1"/>
          <p:nvPr/>
        </p:nvSpPr>
        <p:spPr>
          <a:xfrm>
            <a:off x="1314450" y="1942690"/>
            <a:ext cx="10158413" cy="2585323"/>
          </a:xfrm>
          <a:prstGeom prst="rect">
            <a:avLst/>
          </a:prstGeom>
          <a:noFill/>
        </p:spPr>
        <p:txBody>
          <a:bodyPr wrap="square" rtlCol="0">
            <a:spAutoFit/>
          </a:bodyPr>
          <a:lstStyle/>
          <a:p>
            <a:r>
              <a:rPr lang="en-US" dirty="0"/>
              <a:t>One goal for this plan is to help students identify their own preference and help build sufficient skills to access any and all of the sensory systems by choice, depending on what is required or would be most effective for the situation at hand. </a:t>
            </a:r>
          </a:p>
          <a:p>
            <a:endParaRPr lang="en-US" dirty="0"/>
          </a:p>
          <a:p>
            <a:r>
              <a:rPr lang="en-US" dirty="0"/>
              <a:t>Another goal of this plan is to enable students to participate in educational activities in a typical manner while successfully responding to challenges in his/her environment.  This includes playing with classmates, enjoying and learning in school, and improving daily functions. </a:t>
            </a:r>
          </a:p>
          <a:p>
            <a:endParaRPr lang="en-US" dirty="0"/>
          </a:p>
          <a:p>
            <a:endParaRPr lang="en-US" dirty="0"/>
          </a:p>
        </p:txBody>
      </p:sp>
      <p:pic>
        <p:nvPicPr>
          <p:cNvPr id="7" name="Picture 6">
            <a:extLst>
              <a:ext uri="{FF2B5EF4-FFF2-40B4-BE49-F238E27FC236}">
                <a16:creationId xmlns:a16="http://schemas.microsoft.com/office/drawing/2014/main" id="{BF4F1AE9-9104-4018-BBC2-2D5C0D62B538}"/>
              </a:ext>
            </a:extLst>
          </p:cNvPr>
          <p:cNvPicPr>
            <a:picLocks noChangeAspect="1"/>
          </p:cNvPicPr>
          <p:nvPr/>
        </p:nvPicPr>
        <p:blipFill rotWithShape="1">
          <a:blip r:embed="rId2"/>
          <a:srcRect l="34688" t="16442" r="35547" b="18526"/>
          <a:stretch/>
        </p:blipFill>
        <p:spPr>
          <a:xfrm>
            <a:off x="4968121" y="4192917"/>
            <a:ext cx="1950839" cy="2396306"/>
          </a:xfrm>
          <a:prstGeom prst="rect">
            <a:avLst/>
          </a:prstGeom>
        </p:spPr>
      </p:pic>
    </p:spTree>
    <p:extLst>
      <p:ext uri="{BB962C8B-B14F-4D97-AF65-F5344CB8AC3E}">
        <p14:creationId xmlns:p14="http://schemas.microsoft.com/office/powerpoint/2010/main" val="1094461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74305C-8817-4418-98EC-B0940A6F45EC}"/>
              </a:ext>
            </a:extLst>
          </p:cNvPr>
          <p:cNvSpPr>
            <a:spLocks noGrp="1"/>
          </p:cNvSpPr>
          <p:nvPr>
            <p:ph type="sldNum" sz="quarter" idx="12"/>
          </p:nvPr>
        </p:nvSpPr>
        <p:spPr/>
        <p:txBody>
          <a:bodyPr/>
          <a:lstStyle/>
          <a:p>
            <a:fld id="{98C0CDE5-970C-4CC4-BF43-0DA127E73E82}" type="slidenum">
              <a:rPr lang="en-US" noProof="0" smtClean="0"/>
              <a:t>18</a:t>
            </a:fld>
            <a:endParaRPr lang="en-US" noProof="0" dirty="0"/>
          </a:p>
        </p:txBody>
      </p:sp>
      <p:sp>
        <p:nvSpPr>
          <p:cNvPr id="4" name="Title 3">
            <a:extLst>
              <a:ext uri="{FF2B5EF4-FFF2-40B4-BE49-F238E27FC236}">
                <a16:creationId xmlns:a16="http://schemas.microsoft.com/office/drawing/2014/main" id="{E712944C-8D07-4245-9760-CC8E3A322EBC}"/>
              </a:ext>
            </a:extLst>
          </p:cNvPr>
          <p:cNvSpPr>
            <a:spLocks noGrp="1"/>
          </p:cNvSpPr>
          <p:nvPr>
            <p:ph type="title"/>
          </p:nvPr>
        </p:nvSpPr>
        <p:spPr/>
        <p:txBody>
          <a:bodyPr>
            <a:normAutofit/>
          </a:bodyPr>
          <a:lstStyle/>
          <a:p>
            <a:r>
              <a:rPr lang="en-US" sz="2800" dirty="0"/>
              <a:t>Step 1- Analyze/Identify</a:t>
            </a:r>
          </a:p>
        </p:txBody>
      </p:sp>
      <p:sp>
        <p:nvSpPr>
          <p:cNvPr id="5" name="TextBox 4">
            <a:extLst>
              <a:ext uri="{FF2B5EF4-FFF2-40B4-BE49-F238E27FC236}">
                <a16:creationId xmlns:a16="http://schemas.microsoft.com/office/drawing/2014/main" id="{18C44462-0FC0-4266-9F24-F05F1B6179C7}"/>
              </a:ext>
            </a:extLst>
          </p:cNvPr>
          <p:cNvSpPr txBox="1"/>
          <p:nvPr/>
        </p:nvSpPr>
        <p:spPr>
          <a:xfrm>
            <a:off x="1257300" y="1942690"/>
            <a:ext cx="9686925" cy="3970318"/>
          </a:xfrm>
          <a:prstGeom prst="rect">
            <a:avLst/>
          </a:prstGeom>
          <a:noFill/>
        </p:spPr>
        <p:txBody>
          <a:bodyPr wrap="square" rtlCol="0">
            <a:spAutoFit/>
          </a:bodyPr>
          <a:lstStyle/>
          <a:p>
            <a:r>
              <a:rPr lang="en-US" dirty="0"/>
              <a:t>Step one in creating an effective sensory diet:</a:t>
            </a:r>
          </a:p>
          <a:p>
            <a:pPr marL="285750" indent="-285750">
              <a:buFont typeface="Wingdings" panose="05000000000000000000" pitchFamily="2" charset="2"/>
              <a:buChar char="§"/>
            </a:pPr>
            <a:r>
              <a:rPr lang="en-US" dirty="0"/>
              <a:t>Identify challenges with focus or emotional regulation as a result of sensory needs</a:t>
            </a:r>
          </a:p>
          <a:p>
            <a:pPr marL="285750" indent="-285750">
              <a:buFont typeface="Wingdings" panose="05000000000000000000" pitchFamily="2" charset="2"/>
              <a:buChar char="§"/>
            </a:pPr>
            <a:r>
              <a:rPr lang="en-US" dirty="0"/>
              <a:t>Identify the sensory related behaviors and challenges relating to sensory impairment.</a:t>
            </a:r>
          </a:p>
          <a:p>
            <a:pPr marL="285750" indent="-285750">
              <a:buFont typeface="Wingdings" panose="05000000000000000000" pitchFamily="2" charset="2"/>
              <a:buChar char="§"/>
            </a:pPr>
            <a:endParaRPr lang="en-US" dirty="0"/>
          </a:p>
          <a:p>
            <a:r>
              <a:rPr lang="en-US" dirty="0">
                <a:solidFill>
                  <a:schemeClr val="accent6">
                    <a:lumMod val="50000"/>
                  </a:schemeClr>
                </a:solidFill>
              </a:rPr>
              <a:t>In this step</a:t>
            </a:r>
            <a:r>
              <a:rPr lang="en-US" i="1" dirty="0">
                <a:solidFill>
                  <a:schemeClr val="accent6">
                    <a:lumMod val="50000"/>
                  </a:schemeClr>
                </a:solidFill>
              </a:rPr>
              <a:t> identification </a:t>
            </a:r>
            <a:r>
              <a:rPr lang="en-US" dirty="0">
                <a:solidFill>
                  <a:schemeClr val="accent6">
                    <a:lumMod val="50000"/>
                  </a:schemeClr>
                </a:solidFill>
              </a:rPr>
              <a:t>and </a:t>
            </a:r>
            <a:r>
              <a:rPr lang="en-US" i="1" dirty="0">
                <a:solidFill>
                  <a:schemeClr val="accent6">
                    <a:lumMod val="50000"/>
                  </a:schemeClr>
                </a:solidFill>
              </a:rPr>
              <a:t>documentation</a:t>
            </a:r>
            <a:r>
              <a:rPr lang="en-US" dirty="0">
                <a:solidFill>
                  <a:schemeClr val="accent6">
                    <a:lumMod val="50000"/>
                  </a:schemeClr>
                </a:solidFill>
              </a:rPr>
              <a:t> of each challenging behavior is imperative in creating an effective sensory diet.</a:t>
            </a:r>
          </a:p>
          <a:p>
            <a:endParaRPr lang="en-US" dirty="0">
              <a:solidFill>
                <a:schemeClr val="accent6">
                  <a:lumMod val="50000"/>
                </a:schemeClr>
              </a:solidFill>
            </a:endParaRPr>
          </a:p>
          <a:p>
            <a:pPr algn="ctr"/>
            <a:r>
              <a:rPr lang="en-US" dirty="0"/>
              <a:t>	*Observations of these challenges MUST be documented.</a:t>
            </a:r>
          </a:p>
          <a:p>
            <a:pPr algn="ctr"/>
            <a:r>
              <a:rPr lang="en-US" dirty="0"/>
              <a:t>	* Observations can be written on a piece of paper, in a Google Doc or on a Behavior Observation form (Example on next slide).</a:t>
            </a:r>
          </a:p>
          <a:p>
            <a:pPr algn="ctr"/>
            <a:r>
              <a:rPr lang="en-US" dirty="0"/>
              <a:t>	* It is important to document the observations to see if any patterns emerge.  </a:t>
            </a:r>
          </a:p>
          <a:p>
            <a:endParaRPr lang="en-US" dirty="0">
              <a:solidFill>
                <a:schemeClr val="accent6">
                  <a:lumMod val="50000"/>
                </a:schemeClr>
              </a:solidFill>
            </a:endParaRPr>
          </a:p>
          <a:p>
            <a:endParaRPr lang="en-US" dirty="0"/>
          </a:p>
          <a:p>
            <a:endParaRPr lang="en-US" dirty="0"/>
          </a:p>
        </p:txBody>
      </p:sp>
    </p:spTree>
    <p:extLst>
      <p:ext uri="{BB962C8B-B14F-4D97-AF65-F5344CB8AC3E}">
        <p14:creationId xmlns:p14="http://schemas.microsoft.com/office/powerpoint/2010/main" val="920221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B0CCF9-767D-4952-9DA9-8C6330E40D7A}"/>
              </a:ext>
            </a:extLst>
          </p:cNvPr>
          <p:cNvSpPr>
            <a:spLocks noGrp="1"/>
          </p:cNvSpPr>
          <p:nvPr>
            <p:ph type="ftr" sz="quarter" idx="11"/>
          </p:nvPr>
        </p:nvSpPr>
        <p:spPr/>
        <p:txBody>
          <a:bodyPr/>
          <a:lstStyle/>
          <a:p>
            <a:r>
              <a:rPr lang="en-US" dirty="0"/>
              <a:t>https://www.sampleforms.com/behavior-observation-form.html</a:t>
            </a:r>
            <a:endParaRPr lang="en-US" noProof="0" dirty="0"/>
          </a:p>
        </p:txBody>
      </p:sp>
      <p:sp>
        <p:nvSpPr>
          <p:cNvPr id="3" name="Slide Number Placeholder 2">
            <a:extLst>
              <a:ext uri="{FF2B5EF4-FFF2-40B4-BE49-F238E27FC236}">
                <a16:creationId xmlns:a16="http://schemas.microsoft.com/office/drawing/2014/main" id="{18692201-03B8-4CFA-80B1-6C5D9E103185}"/>
              </a:ext>
            </a:extLst>
          </p:cNvPr>
          <p:cNvSpPr>
            <a:spLocks noGrp="1"/>
          </p:cNvSpPr>
          <p:nvPr>
            <p:ph type="sldNum" sz="quarter" idx="12"/>
          </p:nvPr>
        </p:nvSpPr>
        <p:spPr/>
        <p:txBody>
          <a:bodyPr/>
          <a:lstStyle/>
          <a:p>
            <a:fld id="{98C0CDE5-970C-4CC4-BF43-0DA127E73E82}" type="slidenum">
              <a:rPr lang="en-US" noProof="0" smtClean="0"/>
              <a:t>19</a:t>
            </a:fld>
            <a:endParaRPr lang="en-US" noProof="0" dirty="0"/>
          </a:p>
        </p:txBody>
      </p:sp>
      <p:sp>
        <p:nvSpPr>
          <p:cNvPr id="4" name="Title 3">
            <a:extLst>
              <a:ext uri="{FF2B5EF4-FFF2-40B4-BE49-F238E27FC236}">
                <a16:creationId xmlns:a16="http://schemas.microsoft.com/office/drawing/2014/main" id="{873AD464-6C2A-42F0-B670-7741A144CB04}"/>
              </a:ext>
            </a:extLst>
          </p:cNvPr>
          <p:cNvSpPr>
            <a:spLocks noGrp="1"/>
          </p:cNvSpPr>
          <p:nvPr>
            <p:ph type="title"/>
          </p:nvPr>
        </p:nvSpPr>
        <p:spPr>
          <a:xfrm rot="21180000">
            <a:off x="288288" y="405085"/>
            <a:ext cx="3564162" cy="1272087"/>
          </a:xfrm>
        </p:spPr>
        <p:txBody>
          <a:bodyPr>
            <a:normAutofit/>
          </a:bodyPr>
          <a:lstStyle/>
          <a:p>
            <a:pPr algn="ctr"/>
            <a:r>
              <a:rPr lang="en-US" sz="2400" dirty="0"/>
              <a:t>Behavior Observation Form</a:t>
            </a:r>
          </a:p>
        </p:txBody>
      </p:sp>
      <p:pic>
        <p:nvPicPr>
          <p:cNvPr id="6" name="Picture 5">
            <a:extLst>
              <a:ext uri="{FF2B5EF4-FFF2-40B4-BE49-F238E27FC236}">
                <a16:creationId xmlns:a16="http://schemas.microsoft.com/office/drawing/2014/main" id="{BB91850A-12D6-41B0-8401-836FBA11690F}"/>
              </a:ext>
            </a:extLst>
          </p:cNvPr>
          <p:cNvPicPr>
            <a:picLocks noChangeAspect="1"/>
          </p:cNvPicPr>
          <p:nvPr/>
        </p:nvPicPr>
        <p:blipFill rotWithShape="1">
          <a:blip r:embed="rId2"/>
          <a:srcRect l="20269" t="17149" r="20688" b="6423"/>
          <a:stretch/>
        </p:blipFill>
        <p:spPr>
          <a:xfrm>
            <a:off x="3483837" y="1264920"/>
            <a:ext cx="7420826" cy="5400436"/>
          </a:xfrm>
          <a:prstGeom prst="rect">
            <a:avLst/>
          </a:prstGeom>
        </p:spPr>
      </p:pic>
    </p:spTree>
    <p:extLst>
      <p:ext uri="{BB962C8B-B14F-4D97-AF65-F5344CB8AC3E}">
        <p14:creationId xmlns:p14="http://schemas.microsoft.com/office/powerpoint/2010/main" val="1851682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F3982A1-9C40-47DB-B5BE-999B56C0A997}"/>
              </a:ext>
            </a:extLst>
          </p:cNvPr>
          <p:cNvPicPr>
            <a:picLocks noGrp="1" noChangeAspect="1"/>
          </p:cNvPicPr>
          <p:nvPr>
            <p:ph type="pic" sz="quarter" idx="13"/>
          </p:nvPr>
        </p:nvPicPr>
        <p:blipFill>
          <a:blip r:embed="rId3"/>
          <a:srcRect l="19503" r="19503"/>
          <a:stretch>
            <a:fillRect/>
          </a:stretch>
        </p:blipFill>
        <p:spPr>
          <a:xfrm>
            <a:off x="3464199" y="898089"/>
            <a:ext cx="8877760" cy="6064783"/>
          </a:xfrm>
        </p:spPr>
      </p:pic>
      <p:sp>
        <p:nvSpPr>
          <p:cNvPr id="4" name="Slide Number Placeholder 3">
            <a:extLst>
              <a:ext uri="{FF2B5EF4-FFF2-40B4-BE49-F238E27FC236}">
                <a16:creationId xmlns:a16="http://schemas.microsoft.com/office/drawing/2014/main" id="{E5188C61-85F6-4E0C-9875-205FDF65AB43}"/>
              </a:ext>
            </a:extLst>
          </p:cNvPr>
          <p:cNvSpPr>
            <a:spLocks noGrp="1"/>
          </p:cNvSpPr>
          <p:nvPr>
            <p:ph type="sldNum" sz="quarter" idx="12"/>
          </p:nvPr>
        </p:nvSpPr>
        <p:spPr/>
        <p:txBody>
          <a:bodyPr/>
          <a:lstStyle/>
          <a:p>
            <a:fld id="{98C0CDE5-970C-4CC4-BF43-0DA127E73E82}" type="slidenum">
              <a:rPr lang="en-US" noProof="0" smtClean="0"/>
              <a:t>2</a:t>
            </a:fld>
            <a:endParaRPr lang="en-US" noProof="0" dirty="0"/>
          </a:p>
        </p:txBody>
      </p:sp>
      <p:sp>
        <p:nvSpPr>
          <p:cNvPr id="5" name="Title 4">
            <a:extLst>
              <a:ext uri="{FF2B5EF4-FFF2-40B4-BE49-F238E27FC236}">
                <a16:creationId xmlns:a16="http://schemas.microsoft.com/office/drawing/2014/main" id="{B2D7C416-BB72-4F5B-A87B-7FDA75A339CC}"/>
              </a:ext>
            </a:extLst>
          </p:cNvPr>
          <p:cNvSpPr>
            <a:spLocks noGrp="1"/>
          </p:cNvSpPr>
          <p:nvPr>
            <p:ph type="title"/>
          </p:nvPr>
        </p:nvSpPr>
        <p:spPr>
          <a:xfrm rot="-360000">
            <a:off x="198344" y="1003756"/>
            <a:ext cx="4065084" cy="700842"/>
          </a:xfrm>
        </p:spPr>
        <p:txBody>
          <a:bodyPr/>
          <a:lstStyle/>
          <a:p>
            <a:pPr algn="ctr"/>
            <a:r>
              <a:rPr lang="en-US" dirty="0"/>
              <a:t>Why?</a:t>
            </a:r>
          </a:p>
        </p:txBody>
      </p:sp>
      <p:sp>
        <p:nvSpPr>
          <p:cNvPr id="2" name="TextBox 1">
            <a:extLst>
              <a:ext uri="{FF2B5EF4-FFF2-40B4-BE49-F238E27FC236}">
                <a16:creationId xmlns:a16="http://schemas.microsoft.com/office/drawing/2014/main" id="{B2657203-3D60-4E5E-9A95-E606D09329AC}"/>
              </a:ext>
            </a:extLst>
          </p:cNvPr>
          <p:cNvSpPr txBox="1"/>
          <p:nvPr/>
        </p:nvSpPr>
        <p:spPr>
          <a:xfrm>
            <a:off x="450937" y="2492679"/>
            <a:ext cx="2442575" cy="2308324"/>
          </a:xfrm>
          <a:prstGeom prst="rect">
            <a:avLst/>
          </a:prstGeom>
          <a:noFill/>
        </p:spPr>
        <p:txBody>
          <a:bodyPr wrap="square" rtlCol="0">
            <a:spAutoFit/>
          </a:bodyPr>
          <a:lstStyle/>
          <a:p>
            <a:r>
              <a:rPr lang="en-US" dirty="0"/>
              <a:t>It’s time to do something constructive and positive to help students pave a path toward success in all aspects of their educational journey. </a:t>
            </a:r>
          </a:p>
          <a:p>
            <a:endParaRPr lang="en-US" dirty="0"/>
          </a:p>
        </p:txBody>
      </p:sp>
    </p:spTree>
    <p:extLst>
      <p:ext uri="{BB962C8B-B14F-4D97-AF65-F5344CB8AC3E}">
        <p14:creationId xmlns:p14="http://schemas.microsoft.com/office/powerpoint/2010/main" val="1178330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57CFEA-8AA6-4785-A220-3BAFE19BCEE7}"/>
              </a:ext>
            </a:extLst>
          </p:cNvPr>
          <p:cNvSpPr>
            <a:spLocks noGrp="1"/>
          </p:cNvSpPr>
          <p:nvPr>
            <p:ph type="sldNum" sz="quarter" idx="12"/>
          </p:nvPr>
        </p:nvSpPr>
        <p:spPr/>
        <p:txBody>
          <a:bodyPr/>
          <a:lstStyle/>
          <a:p>
            <a:fld id="{98C0CDE5-970C-4CC4-BF43-0DA127E73E82}" type="slidenum">
              <a:rPr lang="en-US" noProof="0" smtClean="0"/>
              <a:t>20</a:t>
            </a:fld>
            <a:endParaRPr lang="en-US" noProof="0" dirty="0"/>
          </a:p>
        </p:txBody>
      </p:sp>
      <p:sp>
        <p:nvSpPr>
          <p:cNvPr id="4" name="Title 3">
            <a:extLst>
              <a:ext uri="{FF2B5EF4-FFF2-40B4-BE49-F238E27FC236}">
                <a16:creationId xmlns:a16="http://schemas.microsoft.com/office/drawing/2014/main" id="{DCDB85FD-62A0-4BB2-AE9D-A9C48B66EAA2}"/>
              </a:ext>
            </a:extLst>
          </p:cNvPr>
          <p:cNvSpPr>
            <a:spLocks noGrp="1"/>
          </p:cNvSpPr>
          <p:nvPr>
            <p:ph type="title"/>
          </p:nvPr>
        </p:nvSpPr>
        <p:spPr/>
        <p:txBody>
          <a:bodyPr/>
          <a:lstStyle/>
          <a:p>
            <a:r>
              <a:rPr lang="en-US" sz="3200" dirty="0"/>
              <a:t>How the Data Helps</a:t>
            </a:r>
          </a:p>
        </p:txBody>
      </p:sp>
      <p:sp>
        <p:nvSpPr>
          <p:cNvPr id="5" name="TextBox 4">
            <a:extLst>
              <a:ext uri="{FF2B5EF4-FFF2-40B4-BE49-F238E27FC236}">
                <a16:creationId xmlns:a16="http://schemas.microsoft.com/office/drawing/2014/main" id="{03BE22CC-7C07-4556-984E-93E94C4AA87E}"/>
              </a:ext>
            </a:extLst>
          </p:cNvPr>
          <p:cNvSpPr txBox="1"/>
          <p:nvPr/>
        </p:nvSpPr>
        <p:spPr>
          <a:xfrm>
            <a:off x="1771650" y="2114550"/>
            <a:ext cx="9392093" cy="2585323"/>
          </a:xfrm>
          <a:prstGeom prst="rect">
            <a:avLst/>
          </a:prstGeom>
          <a:noFill/>
        </p:spPr>
        <p:txBody>
          <a:bodyPr wrap="square" rtlCol="0">
            <a:spAutoFit/>
          </a:bodyPr>
          <a:lstStyle/>
          <a:p>
            <a:r>
              <a:rPr lang="en-US" dirty="0"/>
              <a:t>The data will help identify the key elements that will be needed in effectively creating an individual sensory diet.</a:t>
            </a:r>
          </a:p>
          <a:p>
            <a:endParaRPr lang="en-US" dirty="0"/>
          </a:p>
          <a:p>
            <a:r>
              <a:rPr lang="en-US" dirty="0"/>
              <a:t>Key Elements:</a:t>
            </a:r>
          </a:p>
          <a:p>
            <a:endParaRPr lang="en-US" dirty="0"/>
          </a:p>
          <a:p>
            <a:pPr marL="285750" indent="-285750">
              <a:buFont typeface="Wingdings" panose="05000000000000000000" pitchFamily="2" charset="2"/>
              <a:buChar char="Ø"/>
            </a:pPr>
            <a:r>
              <a:rPr lang="en-US" dirty="0"/>
              <a:t>Identify the potential challenges that are likely to occur.</a:t>
            </a:r>
          </a:p>
          <a:p>
            <a:pPr marL="285750" indent="-285750">
              <a:buFont typeface="Wingdings" panose="05000000000000000000" pitchFamily="2" charset="2"/>
              <a:buChar char="Ø"/>
            </a:pPr>
            <a:r>
              <a:rPr lang="en-US" dirty="0"/>
              <a:t>Identify potential sensory activities or strategies that will address the challenges.</a:t>
            </a:r>
          </a:p>
          <a:p>
            <a:pPr marL="285750" indent="-285750">
              <a:buFont typeface="Wingdings" panose="05000000000000000000" pitchFamily="2" charset="2"/>
              <a:buChar char="Ø"/>
            </a:pPr>
            <a:r>
              <a:rPr lang="en-US" dirty="0"/>
              <a:t>Incorporate appropriate sensory activities that will entice the student.</a:t>
            </a:r>
          </a:p>
          <a:p>
            <a:pPr marL="285750" indent="-285750">
              <a:buFont typeface="Wingdings" panose="05000000000000000000" pitchFamily="2" charset="2"/>
              <a:buChar char="Ø"/>
            </a:pPr>
            <a:endParaRPr lang="en-US" dirty="0"/>
          </a:p>
        </p:txBody>
      </p:sp>
      <p:sp>
        <p:nvSpPr>
          <p:cNvPr id="6" name="TextBox 5">
            <a:extLst>
              <a:ext uri="{FF2B5EF4-FFF2-40B4-BE49-F238E27FC236}">
                <a16:creationId xmlns:a16="http://schemas.microsoft.com/office/drawing/2014/main" id="{EE3E33A6-9C52-4979-A392-01AC509056DF}"/>
              </a:ext>
            </a:extLst>
          </p:cNvPr>
          <p:cNvSpPr txBox="1"/>
          <p:nvPr/>
        </p:nvSpPr>
        <p:spPr>
          <a:xfrm>
            <a:off x="3314700" y="4872038"/>
            <a:ext cx="6300788" cy="1754326"/>
          </a:xfrm>
          <a:prstGeom prst="rect">
            <a:avLst/>
          </a:prstGeom>
          <a:noFill/>
        </p:spPr>
        <p:txBody>
          <a:bodyPr wrap="square" rtlCol="0">
            <a:spAutoFit/>
          </a:bodyPr>
          <a:lstStyle/>
          <a:p>
            <a:r>
              <a:rPr lang="en-US" dirty="0"/>
              <a:t>Through the implementation of a sensory diet, children with sensory processing impairments are allowed ample opportunities to receive beneficial sensory input at frequent intervals, thereby enabling him or her to participate more fully in activities that comprise his or her daily schedule. (Tools to Grow, Inc, 2020)</a:t>
            </a:r>
          </a:p>
        </p:txBody>
      </p:sp>
    </p:spTree>
    <p:extLst>
      <p:ext uri="{BB962C8B-B14F-4D97-AF65-F5344CB8AC3E}">
        <p14:creationId xmlns:p14="http://schemas.microsoft.com/office/powerpoint/2010/main" val="3662891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75CA9E-529B-4E9C-9E5E-53B524EB4802}"/>
              </a:ext>
            </a:extLst>
          </p:cNvPr>
          <p:cNvSpPr>
            <a:spLocks noGrp="1"/>
          </p:cNvSpPr>
          <p:nvPr>
            <p:ph type="sldNum" sz="quarter" idx="12"/>
          </p:nvPr>
        </p:nvSpPr>
        <p:spPr/>
        <p:txBody>
          <a:bodyPr/>
          <a:lstStyle/>
          <a:p>
            <a:fld id="{98C0CDE5-970C-4CC4-BF43-0DA127E73E82}" type="slidenum">
              <a:rPr lang="en-US" noProof="0" smtClean="0"/>
              <a:t>21</a:t>
            </a:fld>
            <a:endParaRPr lang="en-US" noProof="0" dirty="0"/>
          </a:p>
        </p:txBody>
      </p:sp>
      <p:sp>
        <p:nvSpPr>
          <p:cNvPr id="4" name="Title 3">
            <a:extLst>
              <a:ext uri="{FF2B5EF4-FFF2-40B4-BE49-F238E27FC236}">
                <a16:creationId xmlns:a16="http://schemas.microsoft.com/office/drawing/2014/main" id="{C765D17F-AD09-4323-B06E-EF99C5C2AEF7}"/>
              </a:ext>
            </a:extLst>
          </p:cNvPr>
          <p:cNvSpPr>
            <a:spLocks noGrp="1"/>
          </p:cNvSpPr>
          <p:nvPr>
            <p:ph type="title"/>
          </p:nvPr>
        </p:nvSpPr>
        <p:spPr/>
        <p:txBody>
          <a:bodyPr>
            <a:normAutofit/>
          </a:bodyPr>
          <a:lstStyle/>
          <a:p>
            <a:r>
              <a:rPr lang="en-US" sz="2800" dirty="0"/>
              <a:t>Step 2- Strategize/Reasoning</a:t>
            </a:r>
          </a:p>
        </p:txBody>
      </p:sp>
      <p:sp>
        <p:nvSpPr>
          <p:cNvPr id="6" name="TextBox 5">
            <a:extLst>
              <a:ext uri="{FF2B5EF4-FFF2-40B4-BE49-F238E27FC236}">
                <a16:creationId xmlns:a16="http://schemas.microsoft.com/office/drawing/2014/main" id="{1776CA04-D1D5-4D18-B57F-A36119B5822A}"/>
              </a:ext>
            </a:extLst>
          </p:cNvPr>
          <p:cNvSpPr txBox="1"/>
          <p:nvPr/>
        </p:nvSpPr>
        <p:spPr>
          <a:xfrm>
            <a:off x="1889760" y="2194560"/>
            <a:ext cx="9387840" cy="2862322"/>
          </a:xfrm>
          <a:prstGeom prst="rect">
            <a:avLst/>
          </a:prstGeom>
          <a:noFill/>
        </p:spPr>
        <p:txBody>
          <a:bodyPr wrap="square" rtlCol="0">
            <a:spAutoFit/>
          </a:bodyPr>
          <a:lstStyle/>
          <a:p>
            <a:pPr algn="ctr"/>
            <a:r>
              <a:rPr lang="en-US" dirty="0"/>
              <a:t>Step Two:</a:t>
            </a:r>
          </a:p>
          <a:p>
            <a:pPr algn="ctr"/>
            <a:endParaRPr lang="en-US" dirty="0"/>
          </a:p>
          <a:p>
            <a:pPr algn="ctr"/>
            <a:r>
              <a:rPr lang="en-US" dirty="0"/>
              <a:t>	*Analyze the data collected from observations.</a:t>
            </a:r>
          </a:p>
          <a:p>
            <a:pPr algn="ctr"/>
            <a:endParaRPr lang="en-US" dirty="0"/>
          </a:p>
          <a:p>
            <a:pPr algn="ctr"/>
            <a:r>
              <a:rPr lang="en-US" dirty="0"/>
              <a:t>	* Determine the “why” behind the observed behaviors.</a:t>
            </a:r>
          </a:p>
          <a:p>
            <a:pPr algn="ctr"/>
            <a:endParaRPr lang="en-US" dirty="0"/>
          </a:p>
          <a:p>
            <a:pPr algn="ctr"/>
            <a:r>
              <a:rPr lang="en-US" dirty="0"/>
              <a:t>	*Work with OT to determine the underlying sensory needs that could be leading to the behavior.</a:t>
            </a:r>
          </a:p>
          <a:p>
            <a:pPr algn="ctr"/>
            <a:endParaRPr lang="en-US" dirty="0"/>
          </a:p>
          <a:p>
            <a:pPr algn="ctr"/>
            <a:r>
              <a:rPr lang="en-US" dirty="0"/>
              <a:t>	*Strategize ways to address behaviors and sensory challenges</a:t>
            </a:r>
          </a:p>
        </p:txBody>
      </p:sp>
    </p:spTree>
    <p:extLst>
      <p:ext uri="{BB962C8B-B14F-4D97-AF65-F5344CB8AC3E}">
        <p14:creationId xmlns:p14="http://schemas.microsoft.com/office/powerpoint/2010/main" val="10530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C678A1-1373-4DAE-855F-66D2E73AEDA7}"/>
              </a:ext>
            </a:extLst>
          </p:cNvPr>
          <p:cNvSpPr>
            <a:spLocks noGrp="1"/>
          </p:cNvSpPr>
          <p:nvPr>
            <p:ph type="sldNum" sz="quarter" idx="12"/>
          </p:nvPr>
        </p:nvSpPr>
        <p:spPr/>
        <p:txBody>
          <a:bodyPr/>
          <a:lstStyle/>
          <a:p>
            <a:fld id="{98C0CDE5-970C-4CC4-BF43-0DA127E73E82}" type="slidenum">
              <a:rPr lang="en-US" noProof="0" smtClean="0"/>
              <a:t>22</a:t>
            </a:fld>
            <a:endParaRPr lang="en-US" noProof="0" dirty="0"/>
          </a:p>
        </p:txBody>
      </p:sp>
      <p:sp>
        <p:nvSpPr>
          <p:cNvPr id="4" name="Title 3">
            <a:extLst>
              <a:ext uri="{FF2B5EF4-FFF2-40B4-BE49-F238E27FC236}">
                <a16:creationId xmlns:a16="http://schemas.microsoft.com/office/drawing/2014/main" id="{3DF6D041-3CE2-4638-8426-7A3BA4052B30}"/>
              </a:ext>
            </a:extLst>
          </p:cNvPr>
          <p:cNvSpPr>
            <a:spLocks noGrp="1"/>
          </p:cNvSpPr>
          <p:nvPr>
            <p:ph type="title"/>
          </p:nvPr>
        </p:nvSpPr>
        <p:spPr/>
        <p:txBody>
          <a:bodyPr>
            <a:normAutofit/>
          </a:bodyPr>
          <a:lstStyle/>
          <a:p>
            <a:pPr algn="ctr"/>
            <a:r>
              <a:rPr lang="en-US" sz="2400" dirty="0"/>
              <a:t>Step 3-Apply/Try Various Sensory Strategies</a:t>
            </a:r>
          </a:p>
        </p:txBody>
      </p:sp>
      <p:sp>
        <p:nvSpPr>
          <p:cNvPr id="5" name="TextBox 4">
            <a:extLst>
              <a:ext uri="{FF2B5EF4-FFF2-40B4-BE49-F238E27FC236}">
                <a16:creationId xmlns:a16="http://schemas.microsoft.com/office/drawing/2014/main" id="{12C60535-F629-44D9-AA1F-B541AC63F63A}"/>
              </a:ext>
            </a:extLst>
          </p:cNvPr>
          <p:cNvSpPr txBox="1"/>
          <p:nvPr/>
        </p:nvSpPr>
        <p:spPr>
          <a:xfrm>
            <a:off x="1584960" y="1942690"/>
            <a:ext cx="10073640" cy="4801314"/>
          </a:xfrm>
          <a:prstGeom prst="rect">
            <a:avLst/>
          </a:prstGeom>
          <a:noFill/>
        </p:spPr>
        <p:txBody>
          <a:bodyPr wrap="square" rtlCol="0">
            <a:spAutoFit/>
          </a:bodyPr>
          <a:lstStyle/>
          <a:p>
            <a:r>
              <a:rPr lang="en-US" dirty="0"/>
              <a:t>In this step of plan development,  a variety of tools and strategies need to be tried and incorporated into a variety of the student’s settings (i.e. lunch, recess, specialist, reading).</a:t>
            </a:r>
          </a:p>
          <a:p>
            <a:endParaRPr lang="en-US" dirty="0"/>
          </a:p>
          <a:p>
            <a:r>
              <a:rPr lang="en-US" dirty="0"/>
              <a:t>Incorporating tools and strategies into a wide range of setting will accurately test their effectiveness.</a:t>
            </a:r>
          </a:p>
          <a:p>
            <a:pPr algn="ctr"/>
            <a:r>
              <a:rPr lang="en-US" dirty="0"/>
              <a:t>	* The effectiveness of each tool and strategy should be documented to analyze</a:t>
            </a:r>
          </a:p>
          <a:p>
            <a:pPr algn="ctr"/>
            <a:r>
              <a:rPr lang="en-US" dirty="0"/>
              <a:t> (Sample chart on the next slide)</a:t>
            </a:r>
          </a:p>
          <a:p>
            <a:pPr algn="ctr"/>
            <a:r>
              <a:rPr lang="en-US" dirty="0"/>
              <a:t>*To determine effectiveness, I will also analyze quiet room and behavior log data to see if any trends are developing.</a:t>
            </a:r>
          </a:p>
          <a:p>
            <a:pPr algn="ctr"/>
            <a:endParaRPr lang="en-US" dirty="0"/>
          </a:p>
          <a:p>
            <a:r>
              <a:rPr lang="en-US" dirty="0">
                <a:solidFill>
                  <a:schemeClr val="accent2"/>
                </a:solidFill>
              </a:rPr>
              <a:t>Students will have access to a sensory toolbox that I will create and place in our classroom. I will also create a sensory maze for students to utilize as they enter the building, during transition, on scheduled breaks, and as they exit in the afternoon</a:t>
            </a:r>
            <a:r>
              <a:rPr lang="en-US" dirty="0"/>
              <a:t>.</a:t>
            </a:r>
          </a:p>
          <a:p>
            <a:pPr algn="ctr"/>
            <a:r>
              <a:rPr lang="en-US" dirty="0"/>
              <a:t>	</a:t>
            </a:r>
          </a:p>
          <a:p>
            <a:r>
              <a:rPr lang="en-US" dirty="0"/>
              <a:t>Children have an inner drive. Sensory integration therapy provides an environment that offers “just right challenges” that tap into this inner drive. Treatment tasks are designed to be “not too hard” (failure) or “not too easy” (boring) (Tools to Grow, Inc., 2020).</a:t>
            </a:r>
          </a:p>
          <a:p>
            <a:endParaRPr lang="en-US" dirty="0"/>
          </a:p>
        </p:txBody>
      </p:sp>
    </p:spTree>
    <p:extLst>
      <p:ext uri="{BB962C8B-B14F-4D97-AF65-F5344CB8AC3E}">
        <p14:creationId xmlns:p14="http://schemas.microsoft.com/office/powerpoint/2010/main" val="2621909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36612B-977B-42C0-8A73-5685A26242AB}"/>
              </a:ext>
            </a:extLst>
          </p:cNvPr>
          <p:cNvSpPr>
            <a:spLocks noGrp="1"/>
          </p:cNvSpPr>
          <p:nvPr>
            <p:ph type="sldNum" sz="quarter" idx="12"/>
          </p:nvPr>
        </p:nvSpPr>
        <p:spPr/>
        <p:txBody>
          <a:bodyPr/>
          <a:lstStyle/>
          <a:p>
            <a:fld id="{98C0CDE5-970C-4CC4-BF43-0DA127E73E82}" type="slidenum">
              <a:rPr lang="en-US" noProof="0" smtClean="0"/>
              <a:t>23</a:t>
            </a:fld>
            <a:endParaRPr lang="en-US" noProof="0" dirty="0"/>
          </a:p>
        </p:txBody>
      </p:sp>
      <p:sp>
        <p:nvSpPr>
          <p:cNvPr id="4" name="Title 3">
            <a:extLst>
              <a:ext uri="{FF2B5EF4-FFF2-40B4-BE49-F238E27FC236}">
                <a16:creationId xmlns:a16="http://schemas.microsoft.com/office/drawing/2014/main" id="{D1448229-FDA5-4B77-BE1C-BB0BD808E824}"/>
              </a:ext>
            </a:extLst>
          </p:cNvPr>
          <p:cNvSpPr>
            <a:spLocks noGrp="1"/>
          </p:cNvSpPr>
          <p:nvPr>
            <p:ph type="title"/>
          </p:nvPr>
        </p:nvSpPr>
        <p:spPr/>
        <p:txBody>
          <a:bodyPr>
            <a:normAutofit/>
          </a:bodyPr>
          <a:lstStyle/>
          <a:p>
            <a:r>
              <a:rPr lang="en-US" sz="2800" dirty="0"/>
              <a:t>Sensory Tools In Use</a:t>
            </a:r>
          </a:p>
        </p:txBody>
      </p:sp>
      <p:pic>
        <p:nvPicPr>
          <p:cNvPr id="6" name="Picture 5">
            <a:extLst>
              <a:ext uri="{FF2B5EF4-FFF2-40B4-BE49-F238E27FC236}">
                <a16:creationId xmlns:a16="http://schemas.microsoft.com/office/drawing/2014/main" id="{E226EDF9-AA3A-495E-9716-F3496C2D98DC}"/>
              </a:ext>
            </a:extLst>
          </p:cNvPr>
          <p:cNvPicPr>
            <a:picLocks noChangeAspect="1"/>
          </p:cNvPicPr>
          <p:nvPr/>
        </p:nvPicPr>
        <p:blipFill>
          <a:blip r:embed="rId2"/>
          <a:stretch>
            <a:fillRect/>
          </a:stretch>
        </p:blipFill>
        <p:spPr>
          <a:xfrm>
            <a:off x="2230887" y="2811744"/>
            <a:ext cx="2110334" cy="2590435"/>
          </a:xfrm>
          <a:prstGeom prst="rect">
            <a:avLst/>
          </a:prstGeom>
        </p:spPr>
      </p:pic>
      <p:pic>
        <p:nvPicPr>
          <p:cNvPr id="8" name="Picture 7">
            <a:extLst>
              <a:ext uri="{FF2B5EF4-FFF2-40B4-BE49-F238E27FC236}">
                <a16:creationId xmlns:a16="http://schemas.microsoft.com/office/drawing/2014/main" id="{9BBBCF85-746A-49BF-B43E-98F4239B1830}"/>
              </a:ext>
            </a:extLst>
          </p:cNvPr>
          <p:cNvPicPr>
            <a:picLocks noChangeAspect="1"/>
          </p:cNvPicPr>
          <p:nvPr/>
        </p:nvPicPr>
        <p:blipFill>
          <a:blip r:embed="rId3"/>
          <a:stretch>
            <a:fillRect/>
          </a:stretch>
        </p:blipFill>
        <p:spPr>
          <a:xfrm>
            <a:off x="8335280" y="613200"/>
            <a:ext cx="2219390" cy="2658979"/>
          </a:xfrm>
          <a:prstGeom prst="rect">
            <a:avLst/>
          </a:prstGeom>
        </p:spPr>
      </p:pic>
      <p:sp>
        <p:nvSpPr>
          <p:cNvPr id="9" name="TextBox 8">
            <a:extLst>
              <a:ext uri="{FF2B5EF4-FFF2-40B4-BE49-F238E27FC236}">
                <a16:creationId xmlns:a16="http://schemas.microsoft.com/office/drawing/2014/main" id="{3A6A0E97-3011-43DA-96DF-C3BA0D574988}"/>
              </a:ext>
            </a:extLst>
          </p:cNvPr>
          <p:cNvSpPr txBox="1"/>
          <p:nvPr/>
        </p:nvSpPr>
        <p:spPr>
          <a:xfrm>
            <a:off x="2069432" y="1942689"/>
            <a:ext cx="2959768" cy="646331"/>
          </a:xfrm>
          <a:prstGeom prst="rect">
            <a:avLst/>
          </a:prstGeom>
          <a:noFill/>
        </p:spPr>
        <p:txBody>
          <a:bodyPr wrap="square" rtlCol="0">
            <a:spAutoFit/>
          </a:bodyPr>
          <a:lstStyle/>
          <a:p>
            <a:r>
              <a:rPr lang="en-US" dirty="0"/>
              <a:t>Flexible seating and weighted lap animal</a:t>
            </a:r>
          </a:p>
        </p:txBody>
      </p:sp>
      <p:sp>
        <p:nvSpPr>
          <p:cNvPr id="10" name="TextBox 9">
            <a:extLst>
              <a:ext uri="{FF2B5EF4-FFF2-40B4-BE49-F238E27FC236}">
                <a16:creationId xmlns:a16="http://schemas.microsoft.com/office/drawing/2014/main" id="{DC90533D-87DE-49EF-AB41-450BA82943ED}"/>
              </a:ext>
            </a:extLst>
          </p:cNvPr>
          <p:cNvSpPr txBox="1"/>
          <p:nvPr/>
        </p:nvSpPr>
        <p:spPr>
          <a:xfrm>
            <a:off x="8566484" y="3645568"/>
            <a:ext cx="2219390" cy="372979"/>
          </a:xfrm>
          <a:prstGeom prst="rect">
            <a:avLst/>
          </a:prstGeom>
          <a:noFill/>
        </p:spPr>
        <p:txBody>
          <a:bodyPr wrap="square" rtlCol="0">
            <a:spAutoFit/>
          </a:bodyPr>
          <a:lstStyle/>
          <a:p>
            <a:r>
              <a:rPr lang="en-US" dirty="0"/>
              <a:t>Flexible seating</a:t>
            </a:r>
          </a:p>
        </p:txBody>
      </p:sp>
      <p:pic>
        <p:nvPicPr>
          <p:cNvPr id="12" name="Picture 11">
            <a:extLst>
              <a:ext uri="{FF2B5EF4-FFF2-40B4-BE49-F238E27FC236}">
                <a16:creationId xmlns:a16="http://schemas.microsoft.com/office/drawing/2014/main" id="{52EED0C3-0D30-413F-AA06-5D24DFC675B8}"/>
              </a:ext>
            </a:extLst>
          </p:cNvPr>
          <p:cNvPicPr>
            <a:picLocks noChangeAspect="1"/>
          </p:cNvPicPr>
          <p:nvPr/>
        </p:nvPicPr>
        <p:blipFill rotWithShape="1">
          <a:blip r:embed="rId4"/>
          <a:srcRect l="34737" t="34027" r="35608" b="17703"/>
          <a:stretch/>
        </p:blipFill>
        <p:spPr>
          <a:xfrm>
            <a:off x="4822890" y="1530903"/>
            <a:ext cx="3001281" cy="2746464"/>
          </a:xfrm>
          <a:prstGeom prst="rect">
            <a:avLst/>
          </a:prstGeom>
        </p:spPr>
      </p:pic>
      <p:sp>
        <p:nvSpPr>
          <p:cNvPr id="13" name="TextBox 12">
            <a:extLst>
              <a:ext uri="{FF2B5EF4-FFF2-40B4-BE49-F238E27FC236}">
                <a16:creationId xmlns:a16="http://schemas.microsoft.com/office/drawing/2014/main" id="{03FA993D-531D-419D-A85F-B142E28AB222}"/>
              </a:ext>
            </a:extLst>
          </p:cNvPr>
          <p:cNvSpPr txBox="1"/>
          <p:nvPr/>
        </p:nvSpPr>
        <p:spPr>
          <a:xfrm>
            <a:off x="5462337" y="4547937"/>
            <a:ext cx="2249905" cy="369332"/>
          </a:xfrm>
          <a:prstGeom prst="rect">
            <a:avLst/>
          </a:prstGeom>
          <a:noFill/>
        </p:spPr>
        <p:txBody>
          <a:bodyPr wrap="square" rtlCol="0">
            <a:spAutoFit/>
          </a:bodyPr>
          <a:lstStyle/>
          <a:p>
            <a:r>
              <a:rPr lang="en-US" dirty="0"/>
              <a:t>Desk bouncy band</a:t>
            </a:r>
          </a:p>
        </p:txBody>
      </p:sp>
      <p:pic>
        <p:nvPicPr>
          <p:cNvPr id="17" name="Picture 16">
            <a:extLst>
              <a:ext uri="{FF2B5EF4-FFF2-40B4-BE49-F238E27FC236}">
                <a16:creationId xmlns:a16="http://schemas.microsoft.com/office/drawing/2014/main" id="{B5EBA57C-429D-4E49-9FAB-B34AC2C39584}"/>
              </a:ext>
            </a:extLst>
          </p:cNvPr>
          <p:cNvPicPr>
            <a:picLocks noChangeAspect="1"/>
          </p:cNvPicPr>
          <p:nvPr/>
        </p:nvPicPr>
        <p:blipFill rotWithShape="1">
          <a:blip r:embed="rId5"/>
          <a:srcRect l="36253" t="22310" r="51744" b="59005"/>
          <a:stretch/>
        </p:blipFill>
        <p:spPr>
          <a:xfrm>
            <a:off x="8473657" y="4547937"/>
            <a:ext cx="1463393" cy="1280841"/>
          </a:xfrm>
          <a:prstGeom prst="rect">
            <a:avLst/>
          </a:prstGeom>
        </p:spPr>
      </p:pic>
      <p:sp>
        <p:nvSpPr>
          <p:cNvPr id="18" name="TextBox 17">
            <a:extLst>
              <a:ext uri="{FF2B5EF4-FFF2-40B4-BE49-F238E27FC236}">
                <a16:creationId xmlns:a16="http://schemas.microsoft.com/office/drawing/2014/main" id="{0BFF4B1E-F17E-4EF9-A80B-2686FE95B3E9}"/>
              </a:ext>
            </a:extLst>
          </p:cNvPr>
          <p:cNvSpPr txBox="1"/>
          <p:nvPr/>
        </p:nvSpPr>
        <p:spPr>
          <a:xfrm>
            <a:off x="8229600" y="5945824"/>
            <a:ext cx="2325070" cy="369332"/>
          </a:xfrm>
          <a:prstGeom prst="rect">
            <a:avLst/>
          </a:prstGeom>
          <a:noFill/>
        </p:spPr>
        <p:txBody>
          <a:bodyPr wrap="square" rtlCol="0">
            <a:spAutoFit/>
          </a:bodyPr>
          <a:lstStyle/>
          <a:p>
            <a:r>
              <a:rPr lang="en-US" dirty="0"/>
              <a:t>Standing desk</a:t>
            </a:r>
          </a:p>
        </p:txBody>
      </p:sp>
    </p:spTree>
    <p:extLst>
      <p:ext uri="{BB962C8B-B14F-4D97-AF65-F5344CB8AC3E}">
        <p14:creationId xmlns:p14="http://schemas.microsoft.com/office/powerpoint/2010/main" val="2132413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B7608-64BC-4F0A-9C1B-282EA3907695}"/>
              </a:ext>
            </a:extLst>
          </p:cNvPr>
          <p:cNvSpPr>
            <a:spLocks noGrp="1"/>
          </p:cNvSpPr>
          <p:nvPr>
            <p:ph type="sldNum" sz="quarter" idx="12"/>
          </p:nvPr>
        </p:nvSpPr>
        <p:spPr/>
        <p:txBody>
          <a:bodyPr/>
          <a:lstStyle/>
          <a:p>
            <a:fld id="{98C0CDE5-970C-4CC4-BF43-0DA127E73E82}" type="slidenum">
              <a:rPr lang="en-US" noProof="0" smtClean="0"/>
              <a:t>24</a:t>
            </a:fld>
            <a:endParaRPr lang="en-US" noProof="0" dirty="0"/>
          </a:p>
        </p:txBody>
      </p:sp>
      <p:sp>
        <p:nvSpPr>
          <p:cNvPr id="4" name="Title 3">
            <a:extLst>
              <a:ext uri="{FF2B5EF4-FFF2-40B4-BE49-F238E27FC236}">
                <a16:creationId xmlns:a16="http://schemas.microsoft.com/office/drawing/2014/main" id="{488C16BB-BE34-4458-BDAC-3BEC85D59E04}"/>
              </a:ext>
            </a:extLst>
          </p:cNvPr>
          <p:cNvSpPr>
            <a:spLocks noGrp="1"/>
          </p:cNvSpPr>
          <p:nvPr>
            <p:ph type="title"/>
          </p:nvPr>
        </p:nvSpPr>
        <p:spPr/>
        <p:txBody>
          <a:bodyPr>
            <a:normAutofit/>
          </a:bodyPr>
          <a:lstStyle/>
          <a:p>
            <a:r>
              <a:rPr lang="en-US" sz="2800" dirty="0"/>
              <a:t>A Mock Schedule</a:t>
            </a:r>
          </a:p>
        </p:txBody>
      </p:sp>
      <p:sp>
        <p:nvSpPr>
          <p:cNvPr id="6" name="TextBox 5">
            <a:extLst>
              <a:ext uri="{FF2B5EF4-FFF2-40B4-BE49-F238E27FC236}">
                <a16:creationId xmlns:a16="http://schemas.microsoft.com/office/drawing/2014/main" id="{33E9676B-A8C6-4B5C-8318-8C5EB395E725}"/>
              </a:ext>
            </a:extLst>
          </p:cNvPr>
          <p:cNvSpPr txBox="1"/>
          <p:nvPr/>
        </p:nvSpPr>
        <p:spPr>
          <a:xfrm>
            <a:off x="923662" y="1813560"/>
            <a:ext cx="3871022" cy="1754326"/>
          </a:xfrm>
          <a:prstGeom prst="rect">
            <a:avLst/>
          </a:prstGeom>
          <a:noFill/>
        </p:spPr>
        <p:txBody>
          <a:bodyPr wrap="square" rtlCol="0">
            <a:spAutoFit/>
          </a:bodyPr>
          <a:lstStyle/>
          <a:p>
            <a:r>
              <a:rPr lang="en-US" dirty="0"/>
              <a:t>Here is what a student’s schedule might look like with a sensory diet integrated.</a:t>
            </a:r>
          </a:p>
          <a:p>
            <a:endParaRPr lang="en-US" dirty="0"/>
          </a:p>
          <a:p>
            <a:r>
              <a:rPr lang="en-US" dirty="0"/>
              <a:t>This child may have a sensory based motor disorder.</a:t>
            </a:r>
          </a:p>
        </p:txBody>
      </p:sp>
      <p:graphicFrame>
        <p:nvGraphicFramePr>
          <p:cNvPr id="7" name="Table 7">
            <a:extLst>
              <a:ext uri="{FF2B5EF4-FFF2-40B4-BE49-F238E27FC236}">
                <a16:creationId xmlns:a16="http://schemas.microsoft.com/office/drawing/2014/main" id="{E9373623-A5D3-473A-A253-372774739A03}"/>
              </a:ext>
            </a:extLst>
          </p:cNvPr>
          <p:cNvGraphicFramePr>
            <a:graphicFrameLocks noGrp="1"/>
          </p:cNvGraphicFramePr>
          <p:nvPr>
            <p:extLst>
              <p:ext uri="{D42A27DB-BD31-4B8C-83A1-F6EECF244321}">
                <p14:modId xmlns:p14="http://schemas.microsoft.com/office/powerpoint/2010/main" val="3342159538"/>
              </p:ext>
            </p:extLst>
          </p:nvPr>
        </p:nvGraphicFramePr>
        <p:xfrm>
          <a:off x="5653978" y="1433790"/>
          <a:ext cx="4800662" cy="4023360"/>
        </p:xfrm>
        <a:graphic>
          <a:graphicData uri="http://schemas.openxmlformats.org/drawingml/2006/table">
            <a:tbl>
              <a:tblPr firstRow="1" bandRow="1">
                <a:tableStyleId>{793D81CF-94F2-401A-BA57-92F5A7B2D0C5}</a:tableStyleId>
              </a:tblPr>
              <a:tblGrid>
                <a:gridCol w="2400331">
                  <a:extLst>
                    <a:ext uri="{9D8B030D-6E8A-4147-A177-3AD203B41FA5}">
                      <a16:colId xmlns:a16="http://schemas.microsoft.com/office/drawing/2014/main" val="3192152809"/>
                    </a:ext>
                  </a:extLst>
                </a:gridCol>
                <a:gridCol w="2400331">
                  <a:extLst>
                    <a:ext uri="{9D8B030D-6E8A-4147-A177-3AD203B41FA5}">
                      <a16:colId xmlns:a16="http://schemas.microsoft.com/office/drawing/2014/main" val="2727940112"/>
                    </a:ext>
                  </a:extLst>
                </a:gridCol>
              </a:tblGrid>
              <a:tr h="346556">
                <a:tc>
                  <a:txBody>
                    <a:bodyPr/>
                    <a:lstStyle/>
                    <a:p>
                      <a:r>
                        <a:rPr lang="en-US" dirty="0"/>
                        <a:t>Schedule</a:t>
                      </a:r>
                    </a:p>
                  </a:txBody>
                  <a:tcPr/>
                </a:tc>
                <a:tc>
                  <a:txBody>
                    <a:bodyPr/>
                    <a:lstStyle/>
                    <a:p>
                      <a:r>
                        <a:rPr lang="en-US" dirty="0"/>
                        <a:t>Sensory Intervention</a:t>
                      </a:r>
                    </a:p>
                  </a:txBody>
                  <a:tcPr/>
                </a:tc>
                <a:extLst>
                  <a:ext uri="{0D108BD9-81ED-4DB2-BD59-A6C34878D82A}">
                    <a16:rowId xmlns:a16="http://schemas.microsoft.com/office/drawing/2014/main" val="2668965194"/>
                  </a:ext>
                </a:extLst>
              </a:tr>
              <a:tr h="346556">
                <a:tc>
                  <a:txBody>
                    <a:bodyPr/>
                    <a:lstStyle/>
                    <a:p>
                      <a:r>
                        <a:rPr lang="en-US" dirty="0"/>
                        <a:t>8:35-8:40 Arrival</a:t>
                      </a:r>
                    </a:p>
                  </a:txBody>
                  <a:tcPr/>
                </a:tc>
                <a:tc>
                  <a:txBody>
                    <a:bodyPr/>
                    <a:lstStyle/>
                    <a:p>
                      <a:r>
                        <a:rPr lang="en-US" dirty="0"/>
                        <a:t>Sensory Maze</a:t>
                      </a:r>
                    </a:p>
                  </a:txBody>
                  <a:tcPr/>
                </a:tc>
                <a:extLst>
                  <a:ext uri="{0D108BD9-81ED-4DB2-BD59-A6C34878D82A}">
                    <a16:rowId xmlns:a16="http://schemas.microsoft.com/office/drawing/2014/main" val="1755828617"/>
                  </a:ext>
                </a:extLst>
              </a:tr>
              <a:tr h="346556">
                <a:tc>
                  <a:txBody>
                    <a:bodyPr/>
                    <a:lstStyle/>
                    <a:p>
                      <a:r>
                        <a:rPr lang="en-US" dirty="0"/>
                        <a:t>8:40-8:55 Breakfast</a:t>
                      </a:r>
                    </a:p>
                  </a:txBody>
                  <a:tcPr/>
                </a:tc>
                <a:tc>
                  <a:txBody>
                    <a:bodyPr/>
                    <a:lstStyle/>
                    <a:p>
                      <a:endParaRPr lang="en-US" dirty="0"/>
                    </a:p>
                  </a:txBody>
                  <a:tcPr/>
                </a:tc>
                <a:extLst>
                  <a:ext uri="{0D108BD9-81ED-4DB2-BD59-A6C34878D82A}">
                    <a16:rowId xmlns:a16="http://schemas.microsoft.com/office/drawing/2014/main" val="1985451416"/>
                  </a:ext>
                </a:extLst>
              </a:tr>
              <a:tr h="346556">
                <a:tc>
                  <a:txBody>
                    <a:bodyPr/>
                    <a:lstStyle/>
                    <a:p>
                      <a:r>
                        <a:rPr lang="en-US" dirty="0"/>
                        <a:t>9:00-9:15 Morning Meeting/Movement </a:t>
                      </a:r>
                    </a:p>
                  </a:txBody>
                  <a:tcPr/>
                </a:tc>
                <a:tc>
                  <a:txBody>
                    <a:bodyPr/>
                    <a:lstStyle/>
                    <a:p>
                      <a:r>
                        <a:rPr lang="en-US" dirty="0"/>
                        <a:t>Use </a:t>
                      </a:r>
                      <a:r>
                        <a:rPr lang="en-US" dirty="0" err="1"/>
                        <a:t>GoNoodle</a:t>
                      </a:r>
                      <a:r>
                        <a:rPr lang="en-US" dirty="0"/>
                        <a:t> to get the body moving or centered.</a:t>
                      </a:r>
                    </a:p>
                  </a:txBody>
                  <a:tcPr/>
                </a:tc>
                <a:extLst>
                  <a:ext uri="{0D108BD9-81ED-4DB2-BD59-A6C34878D82A}">
                    <a16:rowId xmlns:a16="http://schemas.microsoft.com/office/drawing/2014/main" val="78265318"/>
                  </a:ext>
                </a:extLst>
              </a:tr>
              <a:tr h="346556">
                <a:tc>
                  <a:txBody>
                    <a:bodyPr/>
                    <a:lstStyle/>
                    <a:p>
                      <a:r>
                        <a:rPr lang="en-US" dirty="0"/>
                        <a:t>9:20-10:45 ELA</a:t>
                      </a:r>
                    </a:p>
                  </a:txBody>
                  <a:tcPr/>
                </a:tc>
                <a:tc>
                  <a:txBody>
                    <a:bodyPr/>
                    <a:lstStyle/>
                    <a:p>
                      <a:r>
                        <a:rPr lang="en-US" dirty="0"/>
                        <a:t>Use a wobble chair</a:t>
                      </a:r>
                    </a:p>
                  </a:txBody>
                  <a:tcPr/>
                </a:tc>
                <a:extLst>
                  <a:ext uri="{0D108BD9-81ED-4DB2-BD59-A6C34878D82A}">
                    <a16:rowId xmlns:a16="http://schemas.microsoft.com/office/drawing/2014/main" val="3628116428"/>
                  </a:ext>
                </a:extLst>
              </a:tr>
              <a:tr h="346556">
                <a:tc>
                  <a:txBody>
                    <a:bodyPr/>
                    <a:lstStyle/>
                    <a:p>
                      <a:r>
                        <a:rPr lang="en-US" dirty="0"/>
                        <a:t>10:50-11:20 Recess</a:t>
                      </a:r>
                    </a:p>
                  </a:txBody>
                  <a:tcPr/>
                </a:tc>
                <a:tc>
                  <a:txBody>
                    <a:bodyPr/>
                    <a:lstStyle/>
                    <a:p>
                      <a:r>
                        <a:rPr lang="en-US" dirty="0"/>
                        <a:t>Climb on playground equipment</a:t>
                      </a:r>
                    </a:p>
                  </a:txBody>
                  <a:tcPr/>
                </a:tc>
                <a:extLst>
                  <a:ext uri="{0D108BD9-81ED-4DB2-BD59-A6C34878D82A}">
                    <a16:rowId xmlns:a16="http://schemas.microsoft.com/office/drawing/2014/main" val="2918982865"/>
                  </a:ext>
                </a:extLst>
              </a:tr>
              <a:tr h="346556">
                <a:tc>
                  <a:txBody>
                    <a:bodyPr/>
                    <a:lstStyle/>
                    <a:p>
                      <a:r>
                        <a:rPr lang="en-US" dirty="0"/>
                        <a:t>11:20-11:50 Lunch</a:t>
                      </a:r>
                    </a:p>
                  </a:txBody>
                  <a:tcPr/>
                </a:tc>
                <a:tc>
                  <a:txBody>
                    <a:bodyPr/>
                    <a:lstStyle/>
                    <a:p>
                      <a:endParaRPr lang="en-US"/>
                    </a:p>
                  </a:txBody>
                  <a:tcPr/>
                </a:tc>
                <a:extLst>
                  <a:ext uri="{0D108BD9-81ED-4DB2-BD59-A6C34878D82A}">
                    <a16:rowId xmlns:a16="http://schemas.microsoft.com/office/drawing/2014/main" val="2273475442"/>
                  </a:ext>
                </a:extLst>
              </a:tr>
              <a:tr h="346556">
                <a:tc>
                  <a:txBody>
                    <a:bodyPr/>
                    <a:lstStyle/>
                    <a:p>
                      <a:r>
                        <a:rPr lang="en-US" dirty="0"/>
                        <a:t>11:50-12:10 Quiet Activity/Yoga</a:t>
                      </a:r>
                    </a:p>
                  </a:txBody>
                  <a:tcPr/>
                </a:tc>
                <a:tc>
                  <a:txBody>
                    <a:bodyPr/>
                    <a:lstStyle/>
                    <a:p>
                      <a:r>
                        <a:rPr lang="en-US" dirty="0"/>
                        <a:t>Student will follow Yoga cards</a:t>
                      </a:r>
                    </a:p>
                  </a:txBody>
                  <a:tcPr/>
                </a:tc>
                <a:extLst>
                  <a:ext uri="{0D108BD9-81ED-4DB2-BD59-A6C34878D82A}">
                    <a16:rowId xmlns:a16="http://schemas.microsoft.com/office/drawing/2014/main" val="1471368744"/>
                  </a:ext>
                </a:extLst>
              </a:tr>
            </a:tbl>
          </a:graphicData>
        </a:graphic>
      </p:graphicFrame>
    </p:spTree>
    <p:extLst>
      <p:ext uri="{BB962C8B-B14F-4D97-AF65-F5344CB8AC3E}">
        <p14:creationId xmlns:p14="http://schemas.microsoft.com/office/powerpoint/2010/main" val="3735037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1512E7-B968-4701-9F4B-0758D4F2B2B4}"/>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534CF1F4-3C69-4E65-B12C-701CFBCA66E2}"/>
              </a:ext>
            </a:extLst>
          </p:cNvPr>
          <p:cNvSpPr>
            <a:spLocks noGrp="1"/>
          </p:cNvSpPr>
          <p:nvPr>
            <p:ph type="sldNum" sz="quarter" idx="12"/>
          </p:nvPr>
        </p:nvSpPr>
        <p:spPr/>
        <p:txBody>
          <a:bodyPr/>
          <a:lstStyle/>
          <a:p>
            <a:fld id="{98C0CDE5-970C-4CC4-BF43-0DA127E73E82}" type="slidenum">
              <a:rPr lang="en-US" noProof="0" smtClean="0"/>
              <a:t>25</a:t>
            </a:fld>
            <a:endParaRPr lang="en-US" noProof="0" dirty="0"/>
          </a:p>
        </p:txBody>
      </p:sp>
      <p:sp>
        <p:nvSpPr>
          <p:cNvPr id="4" name="Title 3">
            <a:extLst>
              <a:ext uri="{FF2B5EF4-FFF2-40B4-BE49-F238E27FC236}">
                <a16:creationId xmlns:a16="http://schemas.microsoft.com/office/drawing/2014/main" id="{CFF4BA15-BEEB-4AFB-8D33-28E95E80010F}"/>
              </a:ext>
            </a:extLst>
          </p:cNvPr>
          <p:cNvSpPr>
            <a:spLocks noGrp="1"/>
          </p:cNvSpPr>
          <p:nvPr>
            <p:ph type="title"/>
          </p:nvPr>
        </p:nvSpPr>
        <p:spPr/>
        <p:txBody>
          <a:bodyPr/>
          <a:lstStyle/>
          <a:p>
            <a:r>
              <a:rPr lang="en-US" dirty="0"/>
              <a:t>Data Collecting</a:t>
            </a:r>
          </a:p>
        </p:txBody>
      </p:sp>
      <p:pic>
        <p:nvPicPr>
          <p:cNvPr id="15" name="Picture 14">
            <a:extLst>
              <a:ext uri="{FF2B5EF4-FFF2-40B4-BE49-F238E27FC236}">
                <a16:creationId xmlns:a16="http://schemas.microsoft.com/office/drawing/2014/main" id="{EC3A0897-A74F-4F50-A72F-1658D4955328}"/>
              </a:ext>
            </a:extLst>
          </p:cNvPr>
          <p:cNvPicPr>
            <a:picLocks noChangeAspect="1"/>
          </p:cNvPicPr>
          <p:nvPr/>
        </p:nvPicPr>
        <p:blipFill rotWithShape="1">
          <a:blip r:embed="rId2"/>
          <a:srcRect l="20964" t="14328" r="20192" b="4858"/>
          <a:stretch/>
        </p:blipFill>
        <p:spPr>
          <a:xfrm>
            <a:off x="4061803" y="1536920"/>
            <a:ext cx="6772274" cy="5229225"/>
          </a:xfrm>
          <a:prstGeom prst="rect">
            <a:avLst/>
          </a:prstGeom>
        </p:spPr>
      </p:pic>
    </p:spTree>
    <p:extLst>
      <p:ext uri="{BB962C8B-B14F-4D97-AF65-F5344CB8AC3E}">
        <p14:creationId xmlns:p14="http://schemas.microsoft.com/office/powerpoint/2010/main" val="274206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D4E4D7-717E-4A09-BE48-04079CC624DF}"/>
              </a:ext>
            </a:extLst>
          </p:cNvPr>
          <p:cNvSpPr>
            <a:spLocks noGrp="1"/>
          </p:cNvSpPr>
          <p:nvPr>
            <p:ph type="sldNum" sz="quarter" idx="12"/>
          </p:nvPr>
        </p:nvSpPr>
        <p:spPr/>
        <p:txBody>
          <a:bodyPr/>
          <a:lstStyle/>
          <a:p>
            <a:fld id="{98C0CDE5-970C-4CC4-BF43-0DA127E73E82}" type="slidenum">
              <a:rPr lang="en-US" noProof="0" smtClean="0"/>
              <a:t>26</a:t>
            </a:fld>
            <a:endParaRPr lang="en-US" noProof="0" dirty="0"/>
          </a:p>
        </p:txBody>
      </p:sp>
      <p:sp>
        <p:nvSpPr>
          <p:cNvPr id="4" name="Title 3">
            <a:extLst>
              <a:ext uri="{FF2B5EF4-FFF2-40B4-BE49-F238E27FC236}">
                <a16:creationId xmlns:a16="http://schemas.microsoft.com/office/drawing/2014/main" id="{C245CC00-A4B2-4A0F-AB43-38313D992F03}"/>
              </a:ext>
            </a:extLst>
          </p:cNvPr>
          <p:cNvSpPr>
            <a:spLocks noGrp="1"/>
          </p:cNvSpPr>
          <p:nvPr>
            <p:ph type="title"/>
          </p:nvPr>
        </p:nvSpPr>
        <p:spPr/>
        <p:txBody>
          <a:bodyPr/>
          <a:lstStyle/>
          <a:p>
            <a:r>
              <a:rPr lang="en-US" dirty="0"/>
              <a:t>Sensory Toolbox</a:t>
            </a:r>
          </a:p>
        </p:txBody>
      </p:sp>
      <p:sp>
        <p:nvSpPr>
          <p:cNvPr id="5" name="TextBox 4">
            <a:extLst>
              <a:ext uri="{FF2B5EF4-FFF2-40B4-BE49-F238E27FC236}">
                <a16:creationId xmlns:a16="http://schemas.microsoft.com/office/drawing/2014/main" id="{E8D44055-295D-4108-8D0B-69668AAD72FD}"/>
              </a:ext>
            </a:extLst>
          </p:cNvPr>
          <p:cNvSpPr txBox="1"/>
          <p:nvPr/>
        </p:nvSpPr>
        <p:spPr>
          <a:xfrm>
            <a:off x="3977640" y="2386459"/>
            <a:ext cx="4520006" cy="3693319"/>
          </a:xfrm>
          <a:prstGeom prst="rect">
            <a:avLst/>
          </a:prstGeom>
          <a:noFill/>
        </p:spPr>
        <p:txBody>
          <a:bodyPr wrap="square" rtlCol="0">
            <a:spAutoFit/>
          </a:bodyPr>
          <a:lstStyle/>
          <a:p>
            <a:r>
              <a:rPr lang="en-US" dirty="0"/>
              <a:t>The toolbox will contain, but is not limited to, the items that follow;  noise cancelling headphones, necklace chews, sensory bottles, weighted ball, Play-Doh, bubbles, gum, movement cards, kinetic sand, squishy ball, etc. (Each item will have a laminated card with a visual and description of how to use the tool).</a:t>
            </a:r>
          </a:p>
          <a:p>
            <a:endParaRPr lang="en-US" dirty="0"/>
          </a:p>
          <a:p>
            <a:r>
              <a:rPr lang="en-US" dirty="0"/>
              <a:t>Students will also have access to weighted vest, animals, blankets, wobble chairs, cushions, body socks, and other flexible seating options.</a:t>
            </a:r>
          </a:p>
        </p:txBody>
      </p:sp>
      <p:pic>
        <p:nvPicPr>
          <p:cNvPr id="7" name="Picture 6">
            <a:extLst>
              <a:ext uri="{FF2B5EF4-FFF2-40B4-BE49-F238E27FC236}">
                <a16:creationId xmlns:a16="http://schemas.microsoft.com/office/drawing/2014/main" id="{6AEF1718-96AC-4C6C-A745-4591FD1F2BC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1000" y="3154680"/>
            <a:ext cx="1325880" cy="1325880"/>
          </a:xfrm>
          <a:prstGeom prst="rect">
            <a:avLst/>
          </a:prstGeom>
        </p:spPr>
      </p:pic>
      <p:pic>
        <p:nvPicPr>
          <p:cNvPr id="10" name="Picture 9">
            <a:extLst>
              <a:ext uri="{FF2B5EF4-FFF2-40B4-BE49-F238E27FC236}">
                <a16:creationId xmlns:a16="http://schemas.microsoft.com/office/drawing/2014/main" id="{525498B6-B24D-4F7E-ACBC-D7EDB553A0C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357360" y="383859"/>
            <a:ext cx="1524000" cy="1266825"/>
          </a:xfrm>
          <a:prstGeom prst="rect">
            <a:avLst/>
          </a:prstGeom>
        </p:spPr>
      </p:pic>
      <p:pic>
        <p:nvPicPr>
          <p:cNvPr id="19" name="Picture 18">
            <a:extLst>
              <a:ext uri="{FF2B5EF4-FFF2-40B4-BE49-F238E27FC236}">
                <a16:creationId xmlns:a16="http://schemas.microsoft.com/office/drawing/2014/main" id="{E5046B43-BE7D-49E8-8DFE-1D954D94C05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357360" y="2614612"/>
            <a:ext cx="1952625" cy="1628775"/>
          </a:xfrm>
          <a:prstGeom prst="rect">
            <a:avLst/>
          </a:prstGeom>
        </p:spPr>
      </p:pic>
      <p:pic>
        <p:nvPicPr>
          <p:cNvPr id="22" name="Picture 21">
            <a:extLst>
              <a:ext uri="{FF2B5EF4-FFF2-40B4-BE49-F238E27FC236}">
                <a16:creationId xmlns:a16="http://schemas.microsoft.com/office/drawing/2014/main" id="{3E9CBB32-53BF-412A-8185-C2D2835260B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756410" y="5042536"/>
            <a:ext cx="1085850" cy="1085850"/>
          </a:xfrm>
          <a:prstGeom prst="rect">
            <a:avLst/>
          </a:prstGeom>
        </p:spPr>
      </p:pic>
      <p:pic>
        <p:nvPicPr>
          <p:cNvPr id="25" name="Picture 24">
            <a:extLst>
              <a:ext uri="{FF2B5EF4-FFF2-40B4-BE49-F238E27FC236}">
                <a16:creationId xmlns:a16="http://schemas.microsoft.com/office/drawing/2014/main" id="{0C444CE8-5E1B-467F-9E65-0383F207E744}"/>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958406" y="470516"/>
            <a:ext cx="1539240" cy="1472174"/>
          </a:xfrm>
          <a:prstGeom prst="rect">
            <a:avLst/>
          </a:prstGeom>
        </p:spPr>
      </p:pic>
      <p:pic>
        <p:nvPicPr>
          <p:cNvPr id="28" name="Picture 27">
            <a:extLst>
              <a:ext uri="{FF2B5EF4-FFF2-40B4-BE49-F238E27FC236}">
                <a16:creationId xmlns:a16="http://schemas.microsoft.com/office/drawing/2014/main" id="{ED5A0D70-9D0E-42D8-99D9-EF02D690278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1756410" y="2270759"/>
            <a:ext cx="1827276" cy="1038225"/>
          </a:xfrm>
          <a:prstGeom prst="rect">
            <a:avLst/>
          </a:prstGeom>
        </p:spPr>
      </p:pic>
      <p:pic>
        <p:nvPicPr>
          <p:cNvPr id="31" name="Picture 30">
            <a:extLst>
              <a:ext uri="{FF2B5EF4-FFF2-40B4-BE49-F238E27FC236}">
                <a16:creationId xmlns:a16="http://schemas.microsoft.com/office/drawing/2014/main" id="{2EA07D2E-F919-4ACE-BFDD-2EB128F1C546}"/>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8713154" y="4709797"/>
            <a:ext cx="1839744" cy="1601152"/>
          </a:xfrm>
          <a:prstGeom prst="rect">
            <a:avLst/>
          </a:prstGeom>
        </p:spPr>
      </p:pic>
    </p:spTree>
    <p:extLst>
      <p:ext uri="{BB962C8B-B14F-4D97-AF65-F5344CB8AC3E}">
        <p14:creationId xmlns:p14="http://schemas.microsoft.com/office/powerpoint/2010/main" val="1368937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66EEB5-B87E-47D4-AD6A-76D3A17CBCBA}"/>
              </a:ext>
            </a:extLst>
          </p:cNvPr>
          <p:cNvSpPr>
            <a:spLocks noGrp="1"/>
          </p:cNvSpPr>
          <p:nvPr>
            <p:ph type="title"/>
          </p:nvPr>
        </p:nvSpPr>
        <p:spPr/>
        <p:txBody>
          <a:bodyPr/>
          <a:lstStyle/>
          <a:p>
            <a:r>
              <a:rPr lang="en-US" dirty="0"/>
              <a:t>Example of a Sensory Maze</a:t>
            </a:r>
            <a:br>
              <a:rPr lang="en-US" dirty="0"/>
            </a:br>
            <a:r>
              <a:rPr lang="en-US" dirty="0"/>
              <a:t>   completed by my nephew Gavin</a:t>
            </a:r>
          </a:p>
        </p:txBody>
      </p:sp>
      <p:sp>
        <p:nvSpPr>
          <p:cNvPr id="3" name="Slide Number Placeholder 2">
            <a:extLst>
              <a:ext uri="{FF2B5EF4-FFF2-40B4-BE49-F238E27FC236}">
                <a16:creationId xmlns:a16="http://schemas.microsoft.com/office/drawing/2014/main" id="{B59467D2-5F15-45B3-991C-FF354607010C}"/>
              </a:ext>
            </a:extLst>
          </p:cNvPr>
          <p:cNvSpPr>
            <a:spLocks noGrp="1"/>
          </p:cNvSpPr>
          <p:nvPr>
            <p:ph type="sldNum" sz="quarter" idx="12"/>
          </p:nvPr>
        </p:nvSpPr>
        <p:spPr/>
        <p:txBody>
          <a:bodyPr/>
          <a:lstStyle/>
          <a:p>
            <a:fld id="{98C0CDE5-970C-4CC4-BF43-0DA127E73E82}" type="slidenum">
              <a:rPr lang="en-US" noProof="0" smtClean="0"/>
              <a:t>27</a:t>
            </a:fld>
            <a:endParaRPr lang="en-US" noProof="0" dirty="0"/>
          </a:p>
        </p:txBody>
      </p:sp>
      <p:pic>
        <p:nvPicPr>
          <p:cNvPr id="2" name="IMG_0909">
            <a:hlinkClick r:id="" action="ppaction://media"/>
            <a:extLst>
              <a:ext uri="{FF2B5EF4-FFF2-40B4-BE49-F238E27FC236}">
                <a16:creationId xmlns:a16="http://schemas.microsoft.com/office/drawing/2014/main" id="{8FEFB31A-52A1-4252-B64B-6C499F413C0B}"/>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4"/>
          <a:stretch>
            <a:fillRect/>
          </a:stretch>
        </p:blipFill>
        <p:spPr>
          <a:xfrm>
            <a:off x="4956175" y="1112838"/>
            <a:ext cx="2279650" cy="4051300"/>
          </a:xfrm>
        </p:spPr>
      </p:pic>
    </p:spTree>
    <p:extLst>
      <p:ext uri="{BB962C8B-B14F-4D97-AF65-F5344CB8AC3E}">
        <p14:creationId xmlns:p14="http://schemas.microsoft.com/office/powerpoint/2010/main" val="143963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BF5CDB-173F-4BDA-A37C-EC853A3C6CF2}"/>
              </a:ext>
            </a:extLst>
          </p:cNvPr>
          <p:cNvSpPr>
            <a:spLocks noGrp="1"/>
          </p:cNvSpPr>
          <p:nvPr>
            <p:ph type="sldNum" sz="quarter" idx="12"/>
          </p:nvPr>
        </p:nvSpPr>
        <p:spPr/>
        <p:txBody>
          <a:bodyPr/>
          <a:lstStyle/>
          <a:p>
            <a:fld id="{98C0CDE5-970C-4CC4-BF43-0DA127E73E82}" type="slidenum">
              <a:rPr lang="en-US" noProof="0" smtClean="0"/>
              <a:t>28</a:t>
            </a:fld>
            <a:endParaRPr lang="en-US" noProof="0" dirty="0"/>
          </a:p>
        </p:txBody>
      </p:sp>
      <p:sp>
        <p:nvSpPr>
          <p:cNvPr id="4" name="Title 3">
            <a:extLst>
              <a:ext uri="{FF2B5EF4-FFF2-40B4-BE49-F238E27FC236}">
                <a16:creationId xmlns:a16="http://schemas.microsoft.com/office/drawing/2014/main" id="{4F2CF029-011B-4A20-890B-3CF4312E9568}"/>
              </a:ext>
            </a:extLst>
          </p:cNvPr>
          <p:cNvSpPr>
            <a:spLocks noGrp="1"/>
          </p:cNvSpPr>
          <p:nvPr>
            <p:ph type="title"/>
          </p:nvPr>
        </p:nvSpPr>
        <p:spPr/>
        <p:txBody>
          <a:bodyPr/>
          <a:lstStyle/>
          <a:p>
            <a:r>
              <a:rPr lang="en-US" dirty="0"/>
              <a:t>Step 4-Monitor</a:t>
            </a:r>
          </a:p>
        </p:txBody>
      </p:sp>
      <p:sp>
        <p:nvSpPr>
          <p:cNvPr id="5" name="TextBox 4">
            <a:extLst>
              <a:ext uri="{FF2B5EF4-FFF2-40B4-BE49-F238E27FC236}">
                <a16:creationId xmlns:a16="http://schemas.microsoft.com/office/drawing/2014/main" id="{F39ACC99-CFB8-407B-AFEE-2931CF17ED90}"/>
              </a:ext>
            </a:extLst>
          </p:cNvPr>
          <p:cNvSpPr txBox="1"/>
          <p:nvPr/>
        </p:nvSpPr>
        <p:spPr>
          <a:xfrm>
            <a:off x="1950720" y="1942690"/>
            <a:ext cx="6797040" cy="3139321"/>
          </a:xfrm>
          <a:prstGeom prst="rect">
            <a:avLst/>
          </a:prstGeom>
          <a:noFill/>
        </p:spPr>
        <p:txBody>
          <a:bodyPr wrap="square" rtlCol="0">
            <a:spAutoFit/>
          </a:bodyPr>
          <a:lstStyle/>
          <a:p>
            <a:r>
              <a:rPr lang="en-US" dirty="0"/>
              <a:t>During this final stage of development, strategies should continue to be monitored for effectiveness. </a:t>
            </a:r>
          </a:p>
          <a:p>
            <a:r>
              <a:rPr lang="en-US" dirty="0"/>
              <a:t>	*Monitoring should happen on a frequent basis. </a:t>
            </a:r>
          </a:p>
          <a:p>
            <a:pPr algn="r"/>
            <a:endParaRPr lang="en-US" dirty="0"/>
          </a:p>
          <a:p>
            <a:pPr algn="r"/>
            <a:endParaRPr lang="en-US" dirty="0"/>
          </a:p>
          <a:p>
            <a:r>
              <a:rPr lang="en-US" dirty="0"/>
              <a:t>Collaboration with the OT is essential to ensure that each individual plan is as effective as possible for each student. </a:t>
            </a:r>
          </a:p>
          <a:p>
            <a:endParaRPr lang="en-US" dirty="0"/>
          </a:p>
          <a:p>
            <a:endParaRPr lang="en-US" dirty="0"/>
          </a:p>
          <a:p>
            <a:r>
              <a:rPr lang="en-US" dirty="0"/>
              <a:t>	Each plan should be written out to ensure that every student is being provided with the appropriate sensory strategy. </a:t>
            </a:r>
          </a:p>
        </p:txBody>
      </p:sp>
    </p:spTree>
    <p:extLst>
      <p:ext uri="{BB962C8B-B14F-4D97-AF65-F5344CB8AC3E}">
        <p14:creationId xmlns:p14="http://schemas.microsoft.com/office/powerpoint/2010/main" val="956988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A68616-3133-46F7-B065-735E47674D2F}"/>
              </a:ext>
            </a:extLst>
          </p:cNvPr>
          <p:cNvSpPr>
            <a:spLocks noGrp="1"/>
          </p:cNvSpPr>
          <p:nvPr>
            <p:ph type="sldNum" sz="quarter" idx="12"/>
          </p:nvPr>
        </p:nvSpPr>
        <p:spPr/>
        <p:txBody>
          <a:bodyPr/>
          <a:lstStyle/>
          <a:p>
            <a:fld id="{98C0CDE5-970C-4CC4-BF43-0DA127E73E82}" type="slidenum">
              <a:rPr lang="en-US" noProof="0" smtClean="0"/>
              <a:t>29</a:t>
            </a:fld>
            <a:endParaRPr lang="en-US" noProof="0" dirty="0"/>
          </a:p>
        </p:txBody>
      </p:sp>
      <p:sp>
        <p:nvSpPr>
          <p:cNvPr id="4" name="Title 3">
            <a:extLst>
              <a:ext uri="{FF2B5EF4-FFF2-40B4-BE49-F238E27FC236}">
                <a16:creationId xmlns:a16="http://schemas.microsoft.com/office/drawing/2014/main" id="{D2812ADA-2164-47F0-B33C-D9379C3F4CDC}"/>
              </a:ext>
            </a:extLst>
          </p:cNvPr>
          <p:cNvSpPr>
            <a:spLocks noGrp="1"/>
          </p:cNvSpPr>
          <p:nvPr>
            <p:ph type="title"/>
          </p:nvPr>
        </p:nvSpPr>
        <p:spPr/>
        <p:txBody>
          <a:bodyPr/>
          <a:lstStyle/>
          <a:p>
            <a:r>
              <a:rPr lang="en-US" dirty="0"/>
              <a:t>Student Plan</a:t>
            </a:r>
          </a:p>
        </p:txBody>
      </p:sp>
      <p:pic>
        <p:nvPicPr>
          <p:cNvPr id="8" name="Picture 7">
            <a:extLst>
              <a:ext uri="{FF2B5EF4-FFF2-40B4-BE49-F238E27FC236}">
                <a16:creationId xmlns:a16="http://schemas.microsoft.com/office/drawing/2014/main" id="{6A33E46A-B344-420F-BD40-150392A7D890}"/>
              </a:ext>
            </a:extLst>
          </p:cNvPr>
          <p:cNvPicPr>
            <a:picLocks noChangeAspect="1"/>
          </p:cNvPicPr>
          <p:nvPr/>
        </p:nvPicPr>
        <p:blipFill rotWithShape="1">
          <a:blip r:embed="rId2"/>
          <a:srcRect l="19875" t="15318" r="20375" b="5525"/>
          <a:stretch/>
        </p:blipFill>
        <p:spPr>
          <a:xfrm>
            <a:off x="4200151" y="884874"/>
            <a:ext cx="7284720" cy="5426075"/>
          </a:xfrm>
          <a:prstGeom prst="rect">
            <a:avLst/>
          </a:prstGeom>
        </p:spPr>
      </p:pic>
      <p:sp>
        <p:nvSpPr>
          <p:cNvPr id="9" name="TextBox 8">
            <a:extLst>
              <a:ext uri="{FF2B5EF4-FFF2-40B4-BE49-F238E27FC236}">
                <a16:creationId xmlns:a16="http://schemas.microsoft.com/office/drawing/2014/main" id="{368F4A19-05F8-4454-83E9-ABFF79134AF0}"/>
              </a:ext>
            </a:extLst>
          </p:cNvPr>
          <p:cNvSpPr txBox="1"/>
          <p:nvPr/>
        </p:nvSpPr>
        <p:spPr>
          <a:xfrm>
            <a:off x="685800" y="1942690"/>
            <a:ext cx="2864748" cy="923330"/>
          </a:xfrm>
          <a:prstGeom prst="rect">
            <a:avLst/>
          </a:prstGeom>
          <a:noFill/>
        </p:spPr>
        <p:txBody>
          <a:bodyPr wrap="square" rtlCol="0">
            <a:spAutoFit/>
          </a:bodyPr>
          <a:lstStyle/>
          <a:p>
            <a:r>
              <a:rPr lang="en-US" dirty="0"/>
              <a:t>Part of my student’s plan that I collaborated on with the OT.</a:t>
            </a:r>
          </a:p>
        </p:txBody>
      </p:sp>
    </p:spTree>
    <p:extLst>
      <p:ext uri="{BB962C8B-B14F-4D97-AF65-F5344CB8AC3E}">
        <p14:creationId xmlns:p14="http://schemas.microsoft.com/office/powerpoint/2010/main" val="935757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ED36AB-9E5C-4DA4-8A56-48578D73AEAD}"/>
              </a:ext>
            </a:extLst>
          </p:cNvPr>
          <p:cNvSpPr>
            <a:spLocks noGrp="1"/>
          </p:cNvSpPr>
          <p:nvPr>
            <p:ph type="sldNum" sz="quarter" idx="12"/>
          </p:nvPr>
        </p:nvSpPr>
        <p:spPr/>
        <p:txBody>
          <a:bodyPr/>
          <a:lstStyle/>
          <a:p>
            <a:fld id="{98C0CDE5-970C-4CC4-BF43-0DA127E73E82}" type="slidenum">
              <a:rPr lang="en-US" noProof="0" smtClean="0"/>
              <a:t>3</a:t>
            </a:fld>
            <a:endParaRPr lang="en-US" noProof="0" dirty="0"/>
          </a:p>
        </p:txBody>
      </p:sp>
      <p:sp>
        <p:nvSpPr>
          <p:cNvPr id="4" name="Title 3">
            <a:extLst>
              <a:ext uri="{FF2B5EF4-FFF2-40B4-BE49-F238E27FC236}">
                <a16:creationId xmlns:a16="http://schemas.microsoft.com/office/drawing/2014/main" id="{9EF12766-3AA5-471D-9850-081590AC9F42}"/>
              </a:ext>
            </a:extLst>
          </p:cNvPr>
          <p:cNvSpPr>
            <a:spLocks noGrp="1"/>
          </p:cNvSpPr>
          <p:nvPr>
            <p:ph type="title"/>
          </p:nvPr>
        </p:nvSpPr>
        <p:spPr/>
        <p:txBody>
          <a:bodyPr/>
          <a:lstStyle/>
          <a:p>
            <a:r>
              <a:rPr lang="en-US" dirty="0"/>
              <a:t>What I Noticed</a:t>
            </a:r>
          </a:p>
        </p:txBody>
      </p:sp>
      <p:sp>
        <p:nvSpPr>
          <p:cNvPr id="6" name="TextBox 5">
            <a:extLst>
              <a:ext uri="{FF2B5EF4-FFF2-40B4-BE49-F238E27FC236}">
                <a16:creationId xmlns:a16="http://schemas.microsoft.com/office/drawing/2014/main" id="{C0F2BE64-2E0A-4BDE-B152-F9BB847CD66B}"/>
              </a:ext>
            </a:extLst>
          </p:cNvPr>
          <p:cNvSpPr txBox="1"/>
          <p:nvPr/>
        </p:nvSpPr>
        <p:spPr>
          <a:xfrm>
            <a:off x="1443037" y="2306537"/>
            <a:ext cx="4043363"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lumMod val="50000"/>
                  </a:schemeClr>
                </a:solidFill>
              </a:rPr>
              <a:t>Students were struggling to take in sensory information and organize it correctly. </a:t>
            </a:r>
          </a:p>
          <a:p>
            <a:pPr marL="285750" indent="-285750">
              <a:buFont typeface="Arial" panose="020B0604020202020204" pitchFamily="34" charset="0"/>
              <a:buChar char="•"/>
            </a:pPr>
            <a:r>
              <a:rPr lang="en-US" dirty="0">
                <a:solidFill>
                  <a:schemeClr val="tx2">
                    <a:lumMod val="50000"/>
                  </a:schemeClr>
                </a:solidFill>
              </a:rPr>
              <a:t>Students would display inappropriate behavior as an attempt to solve a problem (hit, yell, cover ears, run out of room….) </a:t>
            </a:r>
          </a:p>
          <a:p>
            <a:pPr marL="285750" indent="-285750">
              <a:buFont typeface="Arial" panose="020B0604020202020204" pitchFamily="34" charset="0"/>
              <a:buChar char="•"/>
            </a:pPr>
            <a:r>
              <a:rPr lang="en-US" dirty="0">
                <a:solidFill>
                  <a:schemeClr val="tx2">
                    <a:lumMod val="50000"/>
                  </a:schemeClr>
                </a:solidFill>
              </a:rPr>
              <a:t>The display of inappropriate behaviors require documentation (Behavior Logs) and/or time in the quiet room. </a:t>
            </a:r>
          </a:p>
          <a:p>
            <a:pPr marL="285750" indent="-285750">
              <a:buFont typeface="Arial" panose="020B0604020202020204" pitchFamily="34" charset="0"/>
              <a:buChar char="•"/>
            </a:pPr>
            <a:r>
              <a:rPr lang="en-US" dirty="0">
                <a:solidFill>
                  <a:schemeClr val="tx2">
                    <a:lumMod val="50000"/>
                  </a:schemeClr>
                </a:solidFill>
              </a:rPr>
              <a:t>Students would become discouraged because of their own or other student’s choices and it would affect their learning, many times for the rest of the day. </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F3D509D2-01A6-4BFF-95D9-EC1D8444A635}"/>
              </a:ext>
            </a:extLst>
          </p:cNvPr>
          <p:cNvSpPr txBox="1"/>
          <p:nvPr/>
        </p:nvSpPr>
        <p:spPr>
          <a:xfrm>
            <a:off x="6105899" y="3679925"/>
            <a:ext cx="5700101" cy="2308324"/>
          </a:xfrm>
          <a:prstGeom prst="rect">
            <a:avLst/>
          </a:prstGeom>
          <a:noFill/>
        </p:spPr>
        <p:txBody>
          <a:bodyPr wrap="square" rtlCol="0">
            <a:spAutoFit/>
          </a:bodyPr>
          <a:lstStyle/>
          <a:p>
            <a:r>
              <a:rPr lang="en-US" dirty="0"/>
              <a:t>Students’ brains are continuously seeking and digesting sensory information in order to keep their body regulated- this is normal.   All people do this.  However, students with sensory processing disorder get those sensory triggers mixed up, are unable to categorize them, need more input in order to regulate or may need less input in order to regulate.</a:t>
            </a:r>
          </a:p>
          <a:p>
            <a:endParaRPr lang="en-US" dirty="0"/>
          </a:p>
        </p:txBody>
      </p:sp>
      <p:pic>
        <p:nvPicPr>
          <p:cNvPr id="8" name="Picture 7">
            <a:extLst>
              <a:ext uri="{FF2B5EF4-FFF2-40B4-BE49-F238E27FC236}">
                <a16:creationId xmlns:a16="http://schemas.microsoft.com/office/drawing/2014/main" id="{0531D27F-C56D-4DF8-B45C-FF97C920EC11}"/>
              </a:ext>
            </a:extLst>
          </p:cNvPr>
          <p:cNvPicPr>
            <a:picLocks noChangeAspect="1"/>
          </p:cNvPicPr>
          <p:nvPr/>
        </p:nvPicPr>
        <p:blipFill rotWithShape="1">
          <a:blip r:embed="rId2"/>
          <a:srcRect r="33646"/>
          <a:stretch/>
        </p:blipFill>
        <p:spPr>
          <a:xfrm>
            <a:off x="7619390" y="1320700"/>
            <a:ext cx="1896085" cy="1971675"/>
          </a:xfrm>
          <a:prstGeom prst="rect">
            <a:avLst/>
          </a:prstGeom>
        </p:spPr>
      </p:pic>
    </p:spTree>
    <p:extLst>
      <p:ext uri="{BB962C8B-B14F-4D97-AF65-F5344CB8AC3E}">
        <p14:creationId xmlns:p14="http://schemas.microsoft.com/office/powerpoint/2010/main" val="1677080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6CEF4D-47FA-4EBD-A2B9-C0BE513C3A56}"/>
              </a:ext>
            </a:extLst>
          </p:cNvPr>
          <p:cNvSpPr>
            <a:spLocks noGrp="1"/>
          </p:cNvSpPr>
          <p:nvPr>
            <p:ph type="ftr" sz="quarter" idx="11"/>
          </p:nvPr>
        </p:nvSpPr>
        <p:spPr/>
        <p:txBody>
          <a:bodyPr/>
          <a:lstStyle/>
          <a:p>
            <a:r>
              <a:rPr lang="en-US" noProof="0" dirty="0"/>
              <a:t>Understood.org</a:t>
            </a:r>
          </a:p>
        </p:txBody>
      </p:sp>
      <p:sp>
        <p:nvSpPr>
          <p:cNvPr id="3" name="Slide Number Placeholder 2">
            <a:extLst>
              <a:ext uri="{FF2B5EF4-FFF2-40B4-BE49-F238E27FC236}">
                <a16:creationId xmlns:a16="http://schemas.microsoft.com/office/drawing/2014/main" id="{C002940E-6B7C-4784-A552-3D636C161787}"/>
              </a:ext>
            </a:extLst>
          </p:cNvPr>
          <p:cNvSpPr>
            <a:spLocks noGrp="1"/>
          </p:cNvSpPr>
          <p:nvPr>
            <p:ph type="sldNum" sz="quarter" idx="12"/>
          </p:nvPr>
        </p:nvSpPr>
        <p:spPr/>
        <p:txBody>
          <a:bodyPr/>
          <a:lstStyle/>
          <a:p>
            <a:fld id="{98C0CDE5-970C-4CC4-BF43-0DA127E73E82}" type="slidenum">
              <a:rPr lang="en-US" noProof="0" smtClean="0"/>
              <a:t>30</a:t>
            </a:fld>
            <a:endParaRPr lang="en-US" noProof="0" dirty="0"/>
          </a:p>
        </p:txBody>
      </p:sp>
      <p:sp>
        <p:nvSpPr>
          <p:cNvPr id="4" name="Title 3">
            <a:extLst>
              <a:ext uri="{FF2B5EF4-FFF2-40B4-BE49-F238E27FC236}">
                <a16:creationId xmlns:a16="http://schemas.microsoft.com/office/drawing/2014/main" id="{A1E407D2-146E-4E11-A1AF-C0DD3DF134A0}"/>
              </a:ext>
            </a:extLst>
          </p:cNvPr>
          <p:cNvSpPr>
            <a:spLocks noGrp="1"/>
          </p:cNvSpPr>
          <p:nvPr>
            <p:ph type="title"/>
          </p:nvPr>
        </p:nvSpPr>
        <p:spPr/>
        <p:txBody>
          <a:bodyPr>
            <a:normAutofit/>
          </a:bodyPr>
          <a:lstStyle/>
          <a:p>
            <a:r>
              <a:rPr lang="en-US" sz="2800" dirty="0"/>
              <a:t>Sensory Activities</a:t>
            </a:r>
          </a:p>
        </p:txBody>
      </p:sp>
      <p:graphicFrame>
        <p:nvGraphicFramePr>
          <p:cNvPr id="8" name="Table 8">
            <a:extLst>
              <a:ext uri="{FF2B5EF4-FFF2-40B4-BE49-F238E27FC236}">
                <a16:creationId xmlns:a16="http://schemas.microsoft.com/office/drawing/2014/main" id="{AA164515-839A-4B9B-BF48-E3629F029608}"/>
              </a:ext>
            </a:extLst>
          </p:cNvPr>
          <p:cNvGraphicFramePr>
            <a:graphicFrameLocks noGrp="1"/>
          </p:cNvGraphicFramePr>
          <p:nvPr>
            <p:extLst>
              <p:ext uri="{D42A27DB-BD31-4B8C-83A1-F6EECF244321}">
                <p14:modId xmlns:p14="http://schemas.microsoft.com/office/powerpoint/2010/main" val="1707283868"/>
              </p:ext>
            </p:extLst>
          </p:nvPr>
        </p:nvGraphicFramePr>
        <p:xfrm>
          <a:off x="224055" y="2136986"/>
          <a:ext cx="4759425" cy="2390661"/>
        </p:xfrm>
        <a:graphic>
          <a:graphicData uri="http://schemas.openxmlformats.org/drawingml/2006/table">
            <a:tbl>
              <a:tblPr firstRow="1" bandRow="1">
                <a:tableStyleId>{793D81CF-94F2-401A-BA57-92F5A7B2D0C5}</a:tableStyleId>
              </a:tblPr>
              <a:tblGrid>
                <a:gridCol w="2299397">
                  <a:extLst>
                    <a:ext uri="{9D8B030D-6E8A-4147-A177-3AD203B41FA5}">
                      <a16:colId xmlns:a16="http://schemas.microsoft.com/office/drawing/2014/main" val="547518509"/>
                    </a:ext>
                  </a:extLst>
                </a:gridCol>
                <a:gridCol w="2460028">
                  <a:extLst>
                    <a:ext uri="{9D8B030D-6E8A-4147-A177-3AD203B41FA5}">
                      <a16:colId xmlns:a16="http://schemas.microsoft.com/office/drawing/2014/main" val="4066339070"/>
                    </a:ext>
                  </a:extLst>
                </a:gridCol>
              </a:tblGrid>
              <a:tr h="370167">
                <a:tc gridSpan="2">
                  <a:txBody>
                    <a:bodyPr/>
                    <a:lstStyle/>
                    <a:p>
                      <a:pPr algn="ctr"/>
                      <a:r>
                        <a:rPr lang="en-US" dirty="0"/>
                        <a:t>Oral Motor </a:t>
                      </a:r>
                    </a:p>
                  </a:txBody>
                  <a:tcPr/>
                </a:tc>
                <a:tc hMerge="1">
                  <a:txBody>
                    <a:bodyPr/>
                    <a:lstStyle/>
                    <a:p>
                      <a:endParaRPr lang="en-US"/>
                    </a:p>
                  </a:txBody>
                  <a:tcPr/>
                </a:tc>
                <a:extLst>
                  <a:ext uri="{0D108BD9-81ED-4DB2-BD59-A6C34878D82A}">
                    <a16:rowId xmlns:a16="http://schemas.microsoft.com/office/drawing/2014/main" val="1502661421"/>
                  </a:ext>
                </a:extLst>
              </a:tr>
              <a:tr h="370167">
                <a:tc>
                  <a:txBody>
                    <a:bodyPr/>
                    <a:lstStyle/>
                    <a:p>
                      <a:r>
                        <a:rPr lang="en-US" dirty="0"/>
                        <a:t>Eat crunchy food</a:t>
                      </a:r>
                    </a:p>
                  </a:txBody>
                  <a:tcPr>
                    <a:lnR w="12700" cap="flat" cmpd="sng" algn="ctr">
                      <a:solidFill>
                        <a:schemeClr val="tx1"/>
                      </a:solidFill>
                      <a:prstDash val="solid"/>
                      <a:round/>
                      <a:headEnd type="none" w="med" len="med"/>
                      <a:tailEnd type="none" w="med" len="med"/>
                    </a:lnR>
                  </a:tcPr>
                </a:tc>
                <a:tc>
                  <a:txBody>
                    <a:bodyPr/>
                    <a:lstStyle/>
                    <a:p>
                      <a:r>
                        <a:rPr lang="en-US" dirty="0"/>
                        <a:t>Eat sour or spicy snack</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82981730"/>
                  </a:ext>
                </a:extLst>
              </a:tr>
              <a:tr h="370167">
                <a:tc>
                  <a:txBody>
                    <a:bodyPr/>
                    <a:lstStyle/>
                    <a:p>
                      <a:r>
                        <a:rPr lang="en-US" dirty="0"/>
                        <a:t>Blow a whistle or kazoo</a:t>
                      </a:r>
                    </a:p>
                  </a:txBody>
                  <a:tcPr>
                    <a:lnR w="12700" cap="flat" cmpd="sng" algn="ctr">
                      <a:solidFill>
                        <a:schemeClr val="tx1"/>
                      </a:solidFill>
                      <a:prstDash val="solid"/>
                      <a:round/>
                      <a:headEnd type="none" w="med" len="med"/>
                      <a:tailEnd type="none" w="med" len="med"/>
                    </a:lnR>
                  </a:tcPr>
                </a:tc>
                <a:tc>
                  <a:txBody>
                    <a:bodyPr/>
                    <a:lstStyle/>
                    <a:p>
                      <a:r>
                        <a:rPr lang="en-US" dirty="0"/>
                        <a:t>Use chew necklace or pencil topper</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64347447"/>
                  </a:ext>
                </a:extLst>
              </a:tr>
              <a:tr h="370167">
                <a:tc>
                  <a:txBody>
                    <a:bodyPr/>
                    <a:lstStyle/>
                    <a:p>
                      <a:r>
                        <a:rPr lang="en-US" dirty="0"/>
                        <a:t>Blow bubbles</a:t>
                      </a:r>
                    </a:p>
                  </a:txBody>
                  <a:tcPr>
                    <a:lnR w="12700" cap="flat" cmpd="sng" algn="ctr">
                      <a:solidFill>
                        <a:schemeClr val="tx1"/>
                      </a:solidFill>
                      <a:prstDash val="solid"/>
                      <a:round/>
                      <a:headEnd type="none" w="med" len="med"/>
                      <a:tailEnd type="none" w="med" len="med"/>
                    </a:lnR>
                  </a:tcPr>
                </a:tc>
                <a:tc>
                  <a:txBody>
                    <a:bodyPr/>
                    <a:lstStyle/>
                    <a:p>
                      <a:r>
                        <a:rPr lang="en-US" dirty="0"/>
                        <a:t>Chew gum</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02929953"/>
                  </a:ext>
                </a:extLst>
              </a:tr>
              <a:tr h="370167">
                <a:tc>
                  <a:txBody>
                    <a:bodyPr/>
                    <a:lstStyle/>
                    <a:p>
                      <a:r>
                        <a:rPr lang="en-US" dirty="0"/>
                        <a:t>Blow bubbles in water with a straw</a:t>
                      </a:r>
                    </a:p>
                  </a:txBody>
                  <a:tcPr>
                    <a:lnR w="12700" cap="flat" cmpd="sng" algn="ctr">
                      <a:solidFill>
                        <a:schemeClr val="tx1"/>
                      </a:solidFill>
                      <a:prstDash val="solid"/>
                      <a:round/>
                      <a:headEnd type="none" w="med" len="med"/>
                      <a:tailEnd type="none" w="med" len="med"/>
                    </a:lnR>
                  </a:tcPr>
                </a:tc>
                <a:tc>
                  <a:txBody>
                    <a:bodyPr/>
                    <a:lstStyle/>
                    <a:p>
                      <a:r>
                        <a:rPr lang="en-US" dirty="0"/>
                        <a:t>Eat gummy snack</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34548210"/>
                  </a:ext>
                </a:extLst>
              </a:tr>
            </a:tbl>
          </a:graphicData>
        </a:graphic>
      </p:graphicFrame>
      <p:graphicFrame>
        <p:nvGraphicFramePr>
          <p:cNvPr id="10" name="Table 10">
            <a:extLst>
              <a:ext uri="{FF2B5EF4-FFF2-40B4-BE49-F238E27FC236}">
                <a16:creationId xmlns:a16="http://schemas.microsoft.com/office/drawing/2014/main" id="{EDF9615A-3494-4996-9180-719FF73C1A11}"/>
              </a:ext>
            </a:extLst>
          </p:cNvPr>
          <p:cNvGraphicFramePr>
            <a:graphicFrameLocks noGrp="1"/>
          </p:cNvGraphicFramePr>
          <p:nvPr>
            <p:extLst>
              <p:ext uri="{D42A27DB-BD31-4B8C-83A1-F6EECF244321}">
                <p14:modId xmlns:p14="http://schemas.microsoft.com/office/powerpoint/2010/main" val="2826288587"/>
              </p:ext>
            </p:extLst>
          </p:nvPr>
        </p:nvGraphicFramePr>
        <p:xfrm>
          <a:off x="5710000" y="2136986"/>
          <a:ext cx="6096000" cy="2563290"/>
        </p:xfrm>
        <a:graphic>
          <a:graphicData uri="http://schemas.openxmlformats.org/drawingml/2006/table">
            <a:tbl>
              <a:tblPr firstRow="1" bandRow="1">
                <a:tableStyleId>{793D81CF-94F2-401A-BA57-92F5A7B2D0C5}</a:tableStyleId>
              </a:tblPr>
              <a:tblGrid>
                <a:gridCol w="2967990">
                  <a:extLst>
                    <a:ext uri="{9D8B030D-6E8A-4147-A177-3AD203B41FA5}">
                      <a16:colId xmlns:a16="http://schemas.microsoft.com/office/drawing/2014/main" val="3572789145"/>
                    </a:ext>
                  </a:extLst>
                </a:gridCol>
                <a:gridCol w="3128010">
                  <a:extLst>
                    <a:ext uri="{9D8B030D-6E8A-4147-A177-3AD203B41FA5}">
                      <a16:colId xmlns:a16="http://schemas.microsoft.com/office/drawing/2014/main" val="298916712"/>
                    </a:ext>
                  </a:extLst>
                </a:gridCol>
              </a:tblGrid>
              <a:tr h="384642">
                <a:tc gridSpan="2">
                  <a:txBody>
                    <a:bodyPr/>
                    <a:lstStyle/>
                    <a:p>
                      <a:pPr algn="ctr"/>
                      <a:r>
                        <a:rPr lang="en-US" dirty="0"/>
                        <a:t>Movement (Vestibular)</a:t>
                      </a:r>
                    </a:p>
                  </a:txBody>
                  <a:tcPr/>
                </a:tc>
                <a:tc hMerge="1">
                  <a:txBody>
                    <a:bodyPr/>
                    <a:lstStyle/>
                    <a:p>
                      <a:endParaRPr lang="en-US"/>
                    </a:p>
                  </a:txBody>
                  <a:tcPr/>
                </a:tc>
                <a:extLst>
                  <a:ext uri="{0D108BD9-81ED-4DB2-BD59-A6C34878D82A}">
                    <a16:rowId xmlns:a16="http://schemas.microsoft.com/office/drawing/2014/main" val="380870225"/>
                  </a:ext>
                </a:extLst>
              </a:tr>
              <a:tr h="384642">
                <a:tc>
                  <a:txBody>
                    <a:bodyPr/>
                    <a:lstStyle/>
                    <a:p>
                      <a:r>
                        <a:rPr lang="en-US" dirty="0"/>
                        <a:t>Climb stairs</a:t>
                      </a:r>
                    </a:p>
                  </a:txBody>
                  <a:tcPr>
                    <a:lnR w="12700" cap="flat" cmpd="sng" algn="ctr">
                      <a:solidFill>
                        <a:schemeClr val="tx1"/>
                      </a:solidFill>
                      <a:prstDash val="solid"/>
                      <a:round/>
                      <a:headEnd type="none" w="med" len="med"/>
                      <a:tailEnd type="none" w="med" len="med"/>
                    </a:lnR>
                  </a:tcPr>
                </a:tc>
                <a:tc>
                  <a:txBody>
                    <a:bodyPr/>
                    <a:lstStyle/>
                    <a:p>
                      <a:r>
                        <a:rPr lang="en-US" dirty="0"/>
                        <a:t>Hop like a frog or on one foot</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11605530"/>
                  </a:ext>
                </a:extLst>
              </a:tr>
              <a:tr h="384642">
                <a:tc>
                  <a:txBody>
                    <a:bodyPr/>
                    <a:lstStyle/>
                    <a:p>
                      <a:r>
                        <a:rPr lang="en-US" dirty="0"/>
                        <a:t>Run, jump. March, dance…</a:t>
                      </a:r>
                    </a:p>
                  </a:txBody>
                  <a:tcPr>
                    <a:lnR w="12700" cap="flat" cmpd="sng" algn="ctr">
                      <a:solidFill>
                        <a:schemeClr val="tx1"/>
                      </a:solidFill>
                      <a:prstDash val="solid"/>
                      <a:round/>
                      <a:headEnd type="none" w="med" len="med"/>
                      <a:tailEnd type="none" w="med" len="med"/>
                    </a:lnR>
                  </a:tcPr>
                </a:tc>
                <a:tc>
                  <a:txBody>
                    <a:bodyPr/>
                    <a:lstStyle/>
                    <a:p>
                      <a:r>
                        <a:rPr lang="en-US" dirty="0"/>
                        <a:t>Push-ups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15784964"/>
                  </a:ext>
                </a:extLst>
              </a:tr>
              <a:tr h="384642">
                <a:tc>
                  <a:txBody>
                    <a:bodyPr/>
                    <a:lstStyle/>
                    <a:p>
                      <a:r>
                        <a:rPr lang="en-US" dirty="0"/>
                        <a:t>Play catch</a:t>
                      </a:r>
                    </a:p>
                  </a:txBody>
                  <a:tcPr>
                    <a:lnR w="12700" cap="flat" cmpd="sng" algn="ctr">
                      <a:solidFill>
                        <a:schemeClr val="tx1"/>
                      </a:solidFill>
                      <a:prstDash val="solid"/>
                      <a:round/>
                      <a:headEnd type="none" w="med" len="med"/>
                      <a:tailEnd type="none" w="med" len="med"/>
                    </a:lnR>
                  </a:tcPr>
                </a:tc>
                <a:tc>
                  <a:txBody>
                    <a:bodyPr/>
                    <a:lstStyle/>
                    <a:p>
                      <a:r>
                        <a:rPr lang="en-US" dirty="0"/>
                        <a:t>Roll or somersault</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03538462"/>
                  </a:ext>
                </a:extLst>
              </a:tr>
              <a:tr h="384642">
                <a:tc>
                  <a:txBody>
                    <a:bodyPr/>
                    <a:lstStyle/>
                    <a:p>
                      <a:r>
                        <a:rPr lang="en-US" dirty="0"/>
                        <a:t>Swing on a swing</a:t>
                      </a:r>
                    </a:p>
                  </a:txBody>
                  <a:tcPr>
                    <a:lnR w="12700" cap="flat" cmpd="sng" algn="ctr">
                      <a:solidFill>
                        <a:schemeClr val="tx1"/>
                      </a:solidFill>
                      <a:prstDash val="solid"/>
                      <a:round/>
                      <a:headEnd type="none" w="med" len="med"/>
                      <a:tailEnd type="none" w="med" len="med"/>
                    </a:lnR>
                  </a:tcPr>
                </a:tc>
                <a:tc>
                  <a:txBody>
                    <a:bodyPr/>
                    <a:lstStyle/>
                    <a:p>
                      <a:r>
                        <a:rPr lang="en-US" dirty="0"/>
                        <a:t>Bounce on therapy ball</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66121975"/>
                  </a:ext>
                </a:extLst>
              </a:tr>
              <a:tr h="384642">
                <a:tc>
                  <a:txBody>
                    <a:bodyPr/>
                    <a:lstStyle/>
                    <a:p>
                      <a:r>
                        <a:rPr lang="en-US" dirty="0"/>
                        <a:t>Play merry-go-round or use spinner toy</a:t>
                      </a:r>
                    </a:p>
                  </a:txBody>
                  <a:tcPr>
                    <a:lnR w="12700" cap="flat" cmpd="sng" algn="ctr">
                      <a:solidFill>
                        <a:schemeClr val="tx1"/>
                      </a:solidFill>
                      <a:prstDash val="solid"/>
                      <a:round/>
                      <a:headEnd type="none" w="med" len="med"/>
                      <a:tailEnd type="none" w="med" len="med"/>
                    </a:lnR>
                  </a:tcPr>
                </a:tc>
                <a:tc>
                  <a:txBody>
                    <a:bodyPr/>
                    <a:lstStyle/>
                    <a:p>
                      <a:r>
                        <a:rPr lang="en-US" dirty="0"/>
                        <a:t>Do standing jumping jacks or lying-down “snow angels”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39190701"/>
                  </a:ext>
                </a:extLst>
              </a:tr>
            </a:tbl>
          </a:graphicData>
        </a:graphic>
      </p:graphicFrame>
    </p:spTree>
    <p:extLst>
      <p:ext uri="{BB962C8B-B14F-4D97-AF65-F5344CB8AC3E}">
        <p14:creationId xmlns:p14="http://schemas.microsoft.com/office/powerpoint/2010/main" val="3051997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6F8B9B-53D0-40B3-8220-C09C56F5D06E}"/>
              </a:ext>
            </a:extLst>
          </p:cNvPr>
          <p:cNvSpPr>
            <a:spLocks noGrp="1"/>
          </p:cNvSpPr>
          <p:nvPr>
            <p:ph type="ftr" sz="quarter" idx="11"/>
          </p:nvPr>
        </p:nvSpPr>
        <p:spPr/>
        <p:txBody>
          <a:bodyPr/>
          <a:lstStyle/>
          <a:p>
            <a:r>
              <a:rPr lang="en-US" noProof="0" dirty="0"/>
              <a:t>Understood.org</a:t>
            </a:r>
          </a:p>
        </p:txBody>
      </p:sp>
      <p:sp>
        <p:nvSpPr>
          <p:cNvPr id="3" name="Slide Number Placeholder 2">
            <a:extLst>
              <a:ext uri="{FF2B5EF4-FFF2-40B4-BE49-F238E27FC236}">
                <a16:creationId xmlns:a16="http://schemas.microsoft.com/office/drawing/2014/main" id="{99E59BEB-4AB6-4CCF-A7ED-7D9E9294208C}"/>
              </a:ext>
            </a:extLst>
          </p:cNvPr>
          <p:cNvSpPr>
            <a:spLocks noGrp="1"/>
          </p:cNvSpPr>
          <p:nvPr>
            <p:ph type="sldNum" sz="quarter" idx="12"/>
          </p:nvPr>
        </p:nvSpPr>
        <p:spPr/>
        <p:txBody>
          <a:bodyPr/>
          <a:lstStyle/>
          <a:p>
            <a:fld id="{98C0CDE5-970C-4CC4-BF43-0DA127E73E82}" type="slidenum">
              <a:rPr lang="en-US" noProof="0" smtClean="0"/>
              <a:t>31</a:t>
            </a:fld>
            <a:endParaRPr lang="en-US" noProof="0" dirty="0"/>
          </a:p>
        </p:txBody>
      </p:sp>
      <p:sp>
        <p:nvSpPr>
          <p:cNvPr id="4" name="Title 3">
            <a:extLst>
              <a:ext uri="{FF2B5EF4-FFF2-40B4-BE49-F238E27FC236}">
                <a16:creationId xmlns:a16="http://schemas.microsoft.com/office/drawing/2014/main" id="{5560FB69-08AF-46CE-9820-382A5F18924E}"/>
              </a:ext>
            </a:extLst>
          </p:cNvPr>
          <p:cNvSpPr>
            <a:spLocks noGrp="1"/>
          </p:cNvSpPr>
          <p:nvPr>
            <p:ph type="title"/>
          </p:nvPr>
        </p:nvSpPr>
        <p:spPr/>
        <p:txBody>
          <a:bodyPr/>
          <a:lstStyle/>
          <a:p>
            <a:r>
              <a:rPr lang="en-US" dirty="0"/>
              <a:t>Activities Cont.</a:t>
            </a:r>
          </a:p>
        </p:txBody>
      </p:sp>
      <p:graphicFrame>
        <p:nvGraphicFramePr>
          <p:cNvPr id="7" name="Table 7">
            <a:extLst>
              <a:ext uri="{FF2B5EF4-FFF2-40B4-BE49-F238E27FC236}">
                <a16:creationId xmlns:a16="http://schemas.microsoft.com/office/drawing/2014/main" id="{F7E725DA-F2D5-4D62-94FE-463F1B37D4BC}"/>
              </a:ext>
            </a:extLst>
          </p:cNvPr>
          <p:cNvGraphicFramePr>
            <a:graphicFrameLocks noGrp="1"/>
          </p:cNvGraphicFramePr>
          <p:nvPr>
            <p:extLst>
              <p:ext uri="{D42A27DB-BD31-4B8C-83A1-F6EECF244321}">
                <p14:modId xmlns:p14="http://schemas.microsoft.com/office/powerpoint/2010/main" val="3091481265"/>
              </p:ext>
            </p:extLst>
          </p:nvPr>
        </p:nvGraphicFramePr>
        <p:xfrm>
          <a:off x="911225" y="1725507"/>
          <a:ext cx="4520008" cy="2871471"/>
        </p:xfrm>
        <a:graphic>
          <a:graphicData uri="http://schemas.openxmlformats.org/drawingml/2006/table">
            <a:tbl>
              <a:tblPr firstRow="1" bandRow="1">
                <a:tableStyleId>{793D81CF-94F2-401A-BA57-92F5A7B2D0C5}</a:tableStyleId>
              </a:tblPr>
              <a:tblGrid>
                <a:gridCol w="2260004">
                  <a:extLst>
                    <a:ext uri="{9D8B030D-6E8A-4147-A177-3AD203B41FA5}">
                      <a16:colId xmlns:a16="http://schemas.microsoft.com/office/drawing/2014/main" val="2648984062"/>
                    </a:ext>
                  </a:extLst>
                </a:gridCol>
                <a:gridCol w="2260004">
                  <a:extLst>
                    <a:ext uri="{9D8B030D-6E8A-4147-A177-3AD203B41FA5}">
                      <a16:colId xmlns:a16="http://schemas.microsoft.com/office/drawing/2014/main" val="744109912"/>
                    </a:ext>
                  </a:extLst>
                </a:gridCol>
              </a:tblGrid>
              <a:tr h="327443">
                <a:tc gridSpan="2">
                  <a:txBody>
                    <a:bodyPr/>
                    <a:lstStyle/>
                    <a:p>
                      <a:r>
                        <a:rPr lang="en-US" dirty="0"/>
                        <a:t>Visual, Auditory, and Olfactory Activities</a:t>
                      </a:r>
                    </a:p>
                  </a:txBody>
                  <a:tcPr/>
                </a:tc>
                <a:tc hMerge="1">
                  <a:txBody>
                    <a:bodyPr/>
                    <a:lstStyle/>
                    <a:p>
                      <a:endParaRPr lang="en-US"/>
                    </a:p>
                  </a:txBody>
                  <a:tcPr/>
                </a:tc>
                <a:extLst>
                  <a:ext uri="{0D108BD9-81ED-4DB2-BD59-A6C34878D82A}">
                    <a16:rowId xmlns:a16="http://schemas.microsoft.com/office/drawing/2014/main" val="2290714259"/>
                  </a:ext>
                </a:extLst>
              </a:tr>
              <a:tr h="537846">
                <a:tc>
                  <a:txBody>
                    <a:bodyPr/>
                    <a:lstStyle/>
                    <a:p>
                      <a:r>
                        <a:rPr lang="en-US" sz="1600" dirty="0"/>
                        <a:t>Wear sunglasses or hat</a:t>
                      </a:r>
                    </a:p>
                  </a:txBody>
                  <a:tcPr>
                    <a:lnR w="12700" cap="flat" cmpd="sng" algn="ctr">
                      <a:solidFill>
                        <a:schemeClr val="tx1"/>
                      </a:solidFill>
                      <a:prstDash val="solid"/>
                      <a:round/>
                      <a:headEnd type="none" w="med" len="med"/>
                      <a:tailEnd type="none" w="med" len="med"/>
                    </a:lnR>
                  </a:tcPr>
                </a:tc>
                <a:tc>
                  <a:txBody>
                    <a:bodyPr/>
                    <a:lstStyle/>
                    <a:p>
                      <a:r>
                        <a:rPr lang="en-US" sz="1600" dirty="0"/>
                        <a:t>Use calming sensory bottle</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84359841"/>
                  </a:ext>
                </a:extLst>
              </a:tr>
              <a:tr h="537846">
                <a:tc>
                  <a:txBody>
                    <a:bodyPr/>
                    <a:lstStyle/>
                    <a:p>
                      <a:r>
                        <a:rPr lang="en-US" sz="1600" dirty="0"/>
                        <a:t>Noise-canceling headphones</a:t>
                      </a:r>
                    </a:p>
                  </a:txBody>
                  <a:tcPr>
                    <a:lnR w="12700" cap="flat" cmpd="sng" algn="ctr">
                      <a:solidFill>
                        <a:schemeClr val="tx1"/>
                      </a:solidFill>
                      <a:prstDash val="solid"/>
                      <a:round/>
                      <a:headEnd type="none" w="med" len="med"/>
                      <a:tailEnd type="none" w="med" len="med"/>
                    </a:lnR>
                  </a:tcPr>
                </a:tc>
                <a:tc>
                  <a:txBody>
                    <a:bodyPr/>
                    <a:lstStyle/>
                    <a:p>
                      <a:r>
                        <a:rPr lang="en-US" sz="1600" dirty="0"/>
                        <a:t>White noise machine</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72904475"/>
                  </a:ext>
                </a:extLst>
              </a:tr>
              <a:tr h="768351">
                <a:tc>
                  <a:txBody>
                    <a:bodyPr/>
                    <a:lstStyle/>
                    <a:p>
                      <a:r>
                        <a:rPr lang="en-US" sz="1600" dirty="0"/>
                        <a:t>Look at picture book</a:t>
                      </a:r>
                    </a:p>
                  </a:txBody>
                  <a:tcPr>
                    <a:lnR w="12700" cap="flat" cmpd="sng" algn="ctr">
                      <a:solidFill>
                        <a:schemeClr val="tx1"/>
                      </a:solidFill>
                      <a:prstDash val="solid"/>
                      <a:round/>
                      <a:headEnd type="none" w="med" len="med"/>
                      <a:tailEnd type="none" w="med" len="med"/>
                    </a:lnR>
                  </a:tcPr>
                </a:tc>
                <a:tc>
                  <a:txBody>
                    <a:bodyPr/>
                    <a:lstStyle/>
                    <a:p>
                      <a:r>
                        <a:rPr lang="en-US" sz="1600" dirty="0"/>
                        <a:t>Sniff scented lip balm, diffuser, cotton balls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45153629"/>
                  </a:ext>
                </a:extLst>
              </a:tr>
              <a:tr h="537846">
                <a:tc>
                  <a:txBody>
                    <a:bodyPr/>
                    <a:lstStyle/>
                    <a:p>
                      <a:r>
                        <a:rPr lang="en-US" sz="1600" dirty="0"/>
                        <a:t>Move away from visual clutter</a:t>
                      </a:r>
                    </a:p>
                  </a:txBody>
                  <a:tcPr>
                    <a:lnR w="12700" cap="flat" cmpd="sng" algn="ctr">
                      <a:solidFill>
                        <a:schemeClr val="tx1"/>
                      </a:solidFill>
                      <a:prstDash val="solid"/>
                      <a:round/>
                      <a:headEnd type="none" w="med" len="med"/>
                      <a:tailEnd type="none" w="med" len="med"/>
                    </a:lnR>
                  </a:tcPr>
                </a:tc>
                <a:tc>
                  <a:txBody>
                    <a:bodyPr/>
                    <a:lstStyle/>
                    <a:p>
                      <a:r>
                        <a:rPr lang="en-US" sz="1600" dirty="0"/>
                        <a:t>Lower or brighten lights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21611064"/>
                  </a:ext>
                </a:extLst>
              </a:tr>
            </a:tbl>
          </a:graphicData>
        </a:graphic>
      </p:graphicFrame>
      <p:graphicFrame>
        <p:nvGraphicFramePr>
          <p:cNvPr id="9" name="Table 9">
            <a:extLst>
              <a:ext uri="{FF2B5EF4-FFF2-40B4-BE49-F238E27FC236}">
                <a16:creationId xmlns:a16="http://schemas.microsoft.com/office/drawing/2014/main" id="{F026636D-867F-4954-A93A-84548F6A2B3B}"/>
              </a:ext>
            </a:extLst>
          </p:cNvPr>
          <p:cNvGraphicFramePr>
            <a:graphicFrameLocks noGrp="1"/>
          </p:cNvGraphicFramePr>
          <p:nvPr>
            <p:extLst>
              <p:ext uri="{D42A27DB-BD31-4B8C-83A1-F6EECF244321}">
                <p14:modId xmlns:p14="http://schemas.microsoft.com/office/powerpoint/2010/main" val="255582551"/>
              </p:ext>
            </p:extLst>
          </p:nvPr>
        </p:nvGraphicFramePr>
        <p:xfrm>
          <a:off x="6096000" y="1725505"/>
          <a:ext cx="5710001" cy="3032975"/>
        </p:xfrm>
        <a:graphic>
          <a:graphicData uri="http://schemas.openxmlformats.org/drawingml/2006/table">
            <a:tbl>
              <a:tblPr firstRow="1" bandRow="1">
                <a:tableStyleId>{793D81CF-94F2-401A-BA57-92F5A7B2D0C5}</a:tableStyleId>
              </a:tblPr>
              <a:tblGrid>
                <a:gridCol w="2790763">
                  <a:extLst>
                    <a:ext uri="{9D8B030D-6E8A-4147-A177-3AD203B41FA5}">
                      <a16:colId xmlns:a16="http://schemas.microsoft.com/office/drawing/2014/main" val="3596229973"/>
                    </a:ext>
                  </a:extLst>
                </a:gridCol>
                <a:gridCol w="2919238">
                  <a:extLst>
                    <a:ext uri="{9D8B030D-6E8A-4147-A177-3AD203B41FA5}">
                      <a16:colId xmlns:a16="http://schemas.microsoft.com/office/drawing/2014/main" val="3840894691"/>
                    </a:ext>
                  </a:extLst>
                </a:gridCol>
              </a:tblGrid>
              <a:tr h="478579">
                <a:tc gridSpan="2">
                  <a:txBody>
                    <a:bodyPr/>
                    <a:lstStyle/>
                    <a:p>
                      <a:pPr algn="ctr"/>
                      <a:r>
                        <a:rPr lang="en-US" dirty="0"/>
                        <a:t>Tactile (Touch)</a:t>
                      </a:r>
                    </a:p>
                  </a:txBody>
                  <a:tcPr/>
                </a:tc>
                <a:tc hMerge="1">
                  <a:txBody>
                    <a:bodyPr/>
                    <a:lstStyle/>
                    <a:p>
                      <a:endParaRPr lang="en-US"/>
                    </a:p>
                  </a:txBody>
                  <a:tcPr/>
                </a:tc>
                <a:extLst>
                  <a:ext uri="{0D108BD9-81ED-4DB2-BD59-A6C34878D82A}">
                    <a16:rowId xmlns:a16="http://schemas.microsoft.com/office/drawing/2014/main" val="3535581391"/>
                  </a:ext>
                </a:extLst>
              </a:tr>
              <a:tr h="478579">
                <a:tc>
                  <a:txBody>
                    <a:bodyPr/>
                    <a:lstStyle/>
                    <a:p>
                      <a:r>
                        <a:rPr lang="en-US" dirty="0"/>
                        <a:t>Silly putty</a:t>
                      </a:r>
                    </a:p>
                  </a:txBody>
                  <a:tcPr>
                    <a:lnR w="12700" cap="flat" cmpd="sng" algn="ctr">
                      <a:solidFill>
                        <a:schemeClr val="tx1"/>
                      </a:solidFill>
                      <a:prstDash val="solid"/>
                      <a:round/>
                      <a:headEnd type="none" w="med" len="med"/>
                      <a:tailEnd type="none" w="med" len="med"/>
                    </a:lnR>
                  </a:tcPr>
                </a:tc>
                <a:tc>
                  <a:txBody>
                    <a:bodyPr/>
                    <a:lstStyle/>
                    <a:p>
                      <a:r>
                        <a:rPr lang="en-US" dirty="0"/>
                        <a:t>Play—dough</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43811533"/>
                  </a:ext>
                </a:extLst>
              </a:tr>
              <a:tr h="478579">
                <a:tc>
                  <a:txBody>
                    <a:bodyPr/>
                    <a:lstStyle/>
                    <a:p>
                      <a:r>
                        <a:rPr lang="en-US" dirty="0"/>
                        <a:t>Sandbox or water table</a:t>
                      </a:r>
                    </a:p>
                  </a:txBody>
                  <a:tcPr>
                    <a:lnR w="12700" cap="flat" cmpd="sng" algn="ctr">
                      <a:solidFill>
                        <a:schemeClr val="tx1"/>
                      </a:solidFill>
                      <a:prstDash val="solid"/>
                      <a:round/>
                      <a:headEnd type="none" w="med" len="med"/>
                      <a:tailEnd type="none" w="med" len="med"/>
                    </a:lnR>
                  </a:tcPr>
                </a:tc>
                <a:tc>
                  <a:txBody>
                    <a:bodyPr/>
                    <a:lstStyle/>
                    <a:p>
                      <a:r>
                        <a:rPr lang="en-US" dirty="0"/>
                        <a:t>Squishy sand, foam, or slime</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48126812"/>
                  </a:ext>
                </a:extLst>
              </a:tr>
              <a:tr h="478579">
                <a:tc>
                  <a:txBody>
                    <a:bodyPr/>
                    <a:lstStyle/>
                    <a:p>
                      <a:r>
                        <a:rPr lang="en-US" dirty="0"/>
                        <a:t>Squishy or texture fidget</a:t>
                      </a:r>
                    </a:p>
                  </a:txBody>
                  <a:tcPr>
                    <a:lnR w="12700" cap="flat" cmpd="sng" algn="ctr">
                      <a:solidFill>
                        <a:schemeClr val="tx1"/>
                      </a:solidFill>
                      <a:prstDash val="solid"/>
                      <a:round/>
                      <a:headEnd type="none" w="med" len="med"/>
                      <a:tailEnd type="none" w="med" len="med"/>
                    </a:lnR>
                  </a:tcPr>
                </a:tc>
                <a:tc>
                  <a:txBody>
                    <a:bodyPr/>
                    <a:lstStyle/>
                    <a:p>
                      <a:r>
                        <a:rPr lang="en-US" dirty="0"/>
                        <a:t>Use lotion</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94318029"/>
                  </a:ext>
                </a:extLst>
              </a:tr>
              <a:tr h="478579">
                <a:tc>
                  <a:txBody>
                    <a:bodyPr/>
                    <a:lstStyle/>
                    <a:p>
                      <a:r>
                        <a:rPr lang="en-US" dirty="0"/>
                        <a:t>Finger paint</a:t>
                      </a:r>
                    </a:p>
                  </a:txBody>
                  <a:tcPr>
                    <a:lnR w="12700" cap="flat" cmpd="sng" algn="ctr">
                      <a:solidFill>
                        <a:schemeClr val="tx1"/>
                      </a:solidFill>
                      <a:prstDash val="solid"/>
                      <a:round/>
                      <a:headEnd type="none" w="med" len="med"/>
                      <a:tailEnd type="none" w="med" len="med"/>
                    </a:lnR>
                  </a:tcPr>
                </a:tc>
                <a:tc>
                  <a:txBody>
                    <a:bodyPr/>
                    <a:lstStyle/>
                    <a:p>
                      <a:r>
                        <a:rPr lang="en-US" dirty="0"/>
                        <a:t>Knead the dough</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24766549"/>
                  </a:ext>
                </a:extLst>
              </a:tr>
              <a:tr h="478579">
                <a:tc>
                  <a:txBody>
                    <a:bodyPr/>
                    <a:lstStyle/>
                    <a:p>
                      <a:r>
                        <a:rPr lang="en-US" dirty="0"/>
                        <a:t>Draw in shaving cream</a:t>
                      </a:r>
                    </a:p>
                  </a:txBody>
                  <a:tcPr>
                    <a:lnR w="12700" cap="flat" cmpd="sng" algn="ctr">
                      <a:solidFill>
                        <a:schemeClr val="tx1"/>
                      </a:solidFill>
                      <a:prstDash val="solid"/>
                      <a:round/>
                      <a:headEnd type="none" w="med" len="med"/>
                      <a:tailEnd type="none" w="med" len="med"/>
                    </a:lnR>
                  </a:tcPr>
                </a:tc>
                <a:tc>
                  <a:txBody>
                    <a:bodyPr/>
                    <a:lstStyle/>
                    <a:p>
                      <a:r>
                        <a:rPr lang="en-US" dirty="0"/>
                        <a:t>Write with a vibrating pen</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27129676"/>
                  </a:ext>
                </a:extLst>
              </a:tr>
            </a:tbl>
          </a:graphicData>
        </a:graphic>
      </p:graphicFrame>
    </p:spTree>
    <p:extLst>
      <p:ext uri="{BB962C8B-B14F-4D97-AF65-F5344CB8AC3E}">
        <p14:creationId xmlns:p14="http://schemas.microsoft.com/office/powerpoint/2010/main" val="3525996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326941-E80B-4FD0-B66F-45D1C678A823}"/>
              </a:ext>
            </a:extLst>
          </p:cNvPr>
          <p:cNvSpPr>
            <a:spLocks noGrp="1"/>
          </p:cNvSpPr>
          <p:nvPr>
            <p:ph type="sldNum" sz="quarter" idx="12"/>
          </p:nvPr>
        </p:nvSpPr>
        <p:spPr/>
        <p:txBody>
          <a:bodyPr/>
          <a:lstStyle/>
          <a:p>
            <a:fld id="{98C0CDE5-970C-4CC4-BF43-0DA127E73E82}" type="slidenum">
              <a:rPr lang="en-US" noProof="0" smtClean="0"/>
              <a:t>32</a:t>
            </a:fld>
            <a:endParaRPr lang="en-US" noProof="0" dirty="0"/>
          </a:p>
        </p:txBody>
      </p:sp>
      <p:sp>
        <p:nvSpPr>
          <p:cNvPr id="4" name="Title 3">
            <a:extLst>
              <a:ext uri="{FF2B5EF4-FFF2-40B4-BE49-F238E27FC236}">
                <a16:creationId xmlns:a16="http://schemas.microsoft.com/office/drawing/2014/main" id="{D7DADBD9-E7A1-479D-972A-C89AE67002B2}"/>
              </a:ext>
            </a:extLst>
          </p:cNvPr>
          <p:cNvSpPr>
            <a:spLocks noGrp="1"/>
          </p:cNvSpPr>
          <p:nvPr>
            <p:ph type="title"/>
          </p:nvPr>
        </p:nvSpPr>
        <p:spPr/>
        <p:txBody>
          <a:bodyPr>
            <a:normAutofit/>
          </a:bodyPr>
          <a:lstStyle/>
          <a:p>
            <a:r>
              <a:rPr lang="en-US" sz="3600" dirty="0"/>
              <a:t>Resources to Use</a:t>
            </a:r>
          </a:p>
        </p:txBody>
      </p:sp>
      <p:sp>
        <p:nvSpPr>
          <p:cNvPr id="5" name="TextBox 4">
            <a:extLst>
              <a:ext uri="{FF2B5EF4-FFF2-40B4-BE49-F238E27FC236}">
                <a16:creationId xmlns:a16="http://schemas.microsoft.com/office/drawing/2014/main" id="{79A1D530-B7EB-497A-B243-5447B23EE866}"/>
              </a:ext>
            </a:extLst>
          </p:cNvPr>
          <p:cNvSpPr txBox="1"/>
          <p:nvPr/>
        </p:nvSpPr>
        <p:spPr>
          <a:xfrm>
            <a:off x="2667000" y="1942690"/>
            <a:ext cx="835152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Websites:</a:t>
            </a:r>
          </a:p>
          <a:p>
            <a:endParaRPr lang="en-US" dirty="0"/>
          </a:p>
          <a:p>
            <a:pPr marL="285750" indent="-285750">
              <a:buFont typeface="Arial" panose="020B0604020202020204" pitchFamily="34" charset="0"/>
              <a:buChar char="•"/>
            </a:pPr>
            <a:r>
              <a:rPr lang="en-US" dirty="0">
                <a:hlinkClick r:id="rId2"/>
              </a:rPr>
              <a:t>https://www.toolstogrowot.com</a:t>
            </a:r>
            <a:endParaRPr lang="en-US" dirty="0"/>
          </a:p>
          <a:p>
            <a:endParaRPr lang="en-US" dirty="0"/>
          </a:p>
          <a:p>
            <a:pPr marL="285750" indent="-285750">
              <a:buFont typeface="Arial" panose="020B0604020202020204" pitchFamily="34" charset="0"/>
              <a:buChar char="•"/>
            </a:pPr>
            <a:r>
              <a:rPr lang="en-US" dirty="0">
                <a:hlinkClick r:id="rId3"/>
              </a:rPr>
              <a:t>https://www.kidpower.org/</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u="sng" dirty="0"/>
              <a:t>Books:</a:t>
            </a:r>
          </a:p>
          <a:p>
            <a:r>
              <a:rPr lang="en-US" dirty="0"/>
              <a:t>	Sensory Integration – Michael C. Abraham</a:t>
            </a:r>
          </a:p>
          <a:p>
            <a:endParaRPr lang="en-US" dirty="0"/>
          </a:p>
          <a:p>
            <a:r>
              <a:rPr lang="en-US" dirty="0"/>
              <a:t>	Too Loud, Too Bright, Too Fast, Too Tight: What to Do if You Are Sensory 	Defensive in an Overstimulating World – Sharon Heller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17089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B11F29-5147-4AEC-9B7E-BA55E74E1E1B}"/>
              </a:ext>
            </a:extLst>
          </p:cNvPr>
          <p:cNvSpPr>
            <a:spLocks noGrp="1"/>
          </p:cNvSpPr>
          <p:nvPr>
            <p:ph type="sldNum" sz="quarter" idx="12"/>
          </p:nvPr>
        </p:nvSpPr>
        <p:spPr/>
        <p:txBody>
          <a:bodyPr/>
          <a:lstStyle/>
          <a:p>
            <a:fld id="{98C0CDE5-970C-4CC4-BF43-0DA127E73E82}" type="slidenum">
              <a:rPr lang="en-US" noProof="0" smtClean="0"/>
              <a:t>33</a:t>
            </a:fld>
            <a:endParaRPr lang="en-US" noProof="0" dirty="0"/>
          </a:p>
        </p:txBody>
      </p:sp>
      <p:sp>
        <p:nvSpPr>
          <p:cNvPr id="4" name="Title 3">
            <a:extLst>
              <a:ext uri="{FF2B5EF4-FFF2-40B4-BE49-F238E27FC236}">
                <a16:creationId xmlns:a16="http://schemas.microsoft.com/office/drawing/2014/main" id="{E22D4C5A-6BF0-470E-9EF9-7F16289F871B}"/>
              </a:ext>
            </a:extLst>
          </p:cNvPr>
          <p:cNvSpPr>
            <a:spLocks noGrp="1"/>
          </p:cNvSpPr>
          <p:nvPr>
            <p:ph type="title"/>
          </p:nvPr>
        </p:nvSpPr>
        <p:spPr/>
        <p:txBody>
          <a:bodyPr/>
          <a:lstStyle/>
          <a:p>
            <a:r>
              <a:rPr lang="en-US" dirty="0"/>
              <a:t>References</a:t>
            </a:r>
          </a:p>
        </p:txBody>
      </p:sp>
      <p:sp>
        <p:nvSpPr>
          <p:cNvPr id="5" name="TextBox 4">
            <a:extLst>
              <a:ext uri="{FF2B5EF4-FFF2-40B4-BE49-F238E27FC236}">
                <a16:creationId xmlns:a16="http://schemas.microsoft.com/office/drawing/2014/main" id="{4D37849D-2AA8-48A6-9B17-4794CA832850}"/>
              </a:ext>
            </a:extLst>
          </p:cNvPr>
          <p:cNvSpPr txBox="1"/>
          <p:nvPr/>
        </p:nvSpPr>
        <p:spPr>
          <a:xfrm>
            <a:off x="2348564" y="1795103"/>
            <a:ext cx="8214360" cy="4862870"/>
          </a:xfrm>
          <a:prstGeom prst="rect">
            <a:avLst/>
          </a:prstGeom>
          <a:noFill/>
        </p:spPr>
        <p:txBody>
          <a:bodyPr wrap="square" rtlCol="0">
            <a:spAutoFit/>
          </a:bodyPr>
          <a:lstStyle/>
          <a:p>
            <a:r>
              <a:rPr lang="en-US" sz="1600" dirty="0">
                <a:solidFill>
                  <a:schemeClr val="tx1">
                    <a:lumMod val="50000"/>
                  </a:schemeClr>
                </a:solidFill>
                <a:latin typeface="+mj-lt"/>
              </a:rPr>
              <a:t>Ayres AJ. </a:t>
            </a:r>
            <a:r>
              <a:rPr lang="en-US" sz="1600" i="1" dirty="0">
                <a:solidFill>
                  <a:schemeClr val="tx1">
                    <a:lumMod val="50000"/>
                  </a:schemeClr>
                </a:solidFill>
                <a:latin typeface="+mj-lt"/>
              </a:rPr>
              <a:t>Sensory integration and the Child.</a:t>
            </a:r>
            <a:r>
              <a:rPr lang="en-US" sz="1600" dirty="0">
                <a:solidFill>
                  <a:schemeClr val="tx1">
                    <a:lumMod val="50000"/>
                  </a:schemeClr>
                </a:solidFill>
                <a:latin typeface="+mj-lt"/>
              </a:rPr>
              <a:t> Los Angeles, CA. Western Psychological Services; 1979</a:t>
            </a:r>
            <a:r>
              <a:rPr lang="en-US" sz="1600" i="1" dirty="0">
                <a:solidFill>
                  <a:schemeClr val="tx1">
                    <a:lumMod val="50000"/>
                  </a:schemeClr>
                </a:solidFill>
                <a:latin typeface="+mj-lt"/>
              </a:rPr>
              <a:t> </a:t>
            </a:r>
          </a:p>
          <a:p>
            <a:endParaRPr lang="en-US" sz="1600" i="1" dirty="0">
              <a:solidFill>
                <a:schemeClr val="tx1">
                  <a:lumMod val="50000"/>
                </a:schemeClr>
              </a:solidFill>
              <a:latin typeface="+mj-lt"/>
            </a:endParaRPr>
          </a:p>
          <a:p>
            <a:r>
              <a:rPr lang="en-US" sz="1600" dirty="0">
                <a:solidFill>
                  <a:schemeClr val="tx1">
                    <a:lumMod val="50000"/>
                  </a:schemeClr>
                </a:solidFill>
              </a:rPr>
              <a:t>Early Warning Signs of Sensory Processing Disorder. (2018, December 9). Retrieved June 1, 2020, from https://www.youtube.com/watch?v=OBA7yQIIjis&amp;t=1s</a:t>
            </a:r>
            <a:endParaRPr lang="en-US" sz="1600" i="1" dirty="0">
              <a:solidFill>
                <a:schemeClr val="tx1">
                  <a:lumMod val="50000"/>
                </a:schemeClr>
              </a:solidFill>
              <a:latin typeface="+mj-lt"/>
            </a:endParaRPr>
          </a:p>
          <a:p>
            <a:endParaRPr lang="en-US" sz="1600" i="1" dirty="0">
              <a:solidFill>
                <a:schemeClr val="tx1">
                  <a:lumMod val="50000"/>
                </a:schemeClr>
              </a:solidFill>
              <a:latin typeface="+mj-lt"/>
            </a:endParaRPr>
          </a:p>
          <a:p>
            <a:r>
              <a:rPr lang="en-US" sz="1600" dirty="0">
                <a:solidFill>
                  <a:schemeClr val="tx1">
                    <a:lumMod val="50000"/>
                  </a:schemeClr>
                </a:solidFill>
                <a:latin typeface="+mj-lt"/>
              </a:rPr>
              <a:t>FREE 4 Behavior Observation Forms in PDF: MS Word. (n.d.). Retrieved June 4, 2020, from </a:t>
            </a:r>
            <a:r>
              <a:rPr lang="en-US" sz="1600" dirty="0">
                <a:solidFill>
                  <a:schemeClr val="tx1">
                    <a:lumMod val="50000"/>
                  </a:schemeClr>
                </a:solidFill>
                <a:latin typeface="+mj-lt"/>
                <a:hlinkClick r:id="rId2">
                  <a:extLst>
                    <a:ext uri="{A12FA001-AC4F-418D-AE19-62706E023703}">
                      <ahyp:hlinkClr xmlns:ahyp="http://schemas.microsoft.com/office/drawing/2018/hyperlinkcolor" val="tx"/>
                    </a:ext>
                  </a:extLst>
                </a:hlinkClick>
              </a:rPr>
              <a:t>https://www.sampleforms.com/behavior-observation-form.html</a:t>
            </a:r>
            <a:endParaRPr lang="en-US" sz="1600" dirty="0">
              <a:solidFill>
                <a:schemeClr val="tx1">
                  <a:lumMod val="50000"/>
                </a:schemeClr>
              </a:solidFill>
              <a:latin typeface="+mj-lt"/>
            </a:endParaRPr>
          </a:p>
          <a:p>
            <a:endParaRPr lang="en-US" sz="1600" i="1" dirty="0">
              <a:solidFill>
                <a:schemeClr val="tx1">
                  <a:lumMod val="50000"/>
                </a:schemeClr>
              </a:solidFill>
              <a:latin typeface="+mj-lt"/>
            </a:endParaRPr>
          </a:p>
          <a:p>
            <a:r>
              <a:rPr lang="en-US" sz="1600" dirty="0">
                <a:solidFill>
                  <a:schemeClr val="tx1">
                    <a:lumMod val="50000"/>
                  </a:schemeClr>
                </a:solidFill>
                <a:latin typeface="+mj-lt"/>
              </a:rPr>
              <a:t>Massachusetts Department of Elementary. (n.d.). 2019 School Report Card. Retrieved June 1, 2020, from </a:t>
            </a:r>
            <a:r>
              <a:rPr lang="en-US" sz="1600" dirty="0">
                <a:solidFill>
                  <a:schemeClr val="tx1">
                    <a:lumMod val="50000"/>
                  </a:schemeClr>
                </a:solidFill>
                <a:latin typeface="+mj-lt"/>
                <a:hlinkClick r:id="rId3">
                  <a:extLst>
                    <a:ext uri="{A12FA001-AC4F-418D-AE19-62706E023703}">
                      <ahyp:hlinkClr xmlns:ahyp="http://schemas.microsoft.com/office/drawing/2018/hyperlinkcolor" val="tx"/>
                    </a:ext>
                  </a:extLst>
                </a:hlinkClick>
              </a:rPr>
              <a:t>http://reportcards.doe.mass.edu/2019/02360065</a:t>
            </a:r>
            <a:endParaRPr lang="en-US" sz="1600" dirty="0">
              <a:solidFill>
                <a:schemeClr val="tx1">
                  <a:lumMod val="50000"/>
                </a:schemeClr>
              </a:solidFill>
              <a:latin typeface="+mj-lt"/>
            </a:endParaRPr>
          </a:p>
          <a:p>
            <a:endParaRPr lang="en-US" sz="1600" i="1" dirty="0">
              <a:solidFill>
                <a:schemeClr val="tx1">
                  <a:lumMod val="50000"/>
                </a:schemeClr>
              </a:solidFill>
              <a:latin typeface="+mj-lt"/>
            </a:endParaRPr>
          </a:p>
          <a:p>
            <a:endParaRPr lang="en-US" sz="1600" i="1" dirty="0">
              <a:solidFill>
                <a:schemeClr val="tx1">
                  <a:lumMod val="50000"/>
                </a:schemeClr>
              </a:solidFill>
              <a:latin typeface="+mj-lt"/>
            </a:endParaRPr>
          </a:p>
          <a:p>
            <a:r>
              <a:rPr lang="en-US" sz="1600" dirty="0">
                <a:solidFill>
                  <a:schemeClr val="tx1">
                    <a:lumMod val="50000"/>
                  </a:schemeClr>
                </a:solidFill>
                <a:latin typeface="+mj-lt"/>
              </a:rPr>
              <a:t>Morin, A. (2020, April 17). Download: Sample Sensory Diet. Retrieved June 2, 2020, from </a:t>
            </a:r>
            <a:r>
              <a:rPr lang="en-US" sz="1600" dirty="0">
                <a:solidFill>
                  <a:schemeClr val="tx1">
                    <a:lumMod val="50000"/>
                  </a:schemeClr>
                </a:solidFill>
                <a:latin typeface="+mj-lt"/>
                <a:hlinkClick r:id="rId4">
                  <a:extLst>
                    <a:ext uri="{A12FA001-AC4F-418D-AE19-62706E023703}">
                      <ahyp:hlinkClr xmlns:ahyp="http://schemas.microsoft.com/office/drawing/2018/hyperlinkcolor" val="tx"/>
                    </a:ext>
                  </a:extLst>
                </a:hlinkClick>
              </a:rPr>
              <a:t>https://www.understood.org/en/learning-thinking-differences/treatments-approaches/therapies/download-sample-sensory-diet?gclid=EAIaIQobChMI-bKY47uk3AIVD0R-Ch3M_gTnEAAYASAAEgLxufD_BwE</a:t>
            </a:r>
            <a:endParaRPr lang="en-US" sz="1600" dirty="0">
              <a:solidFill>
                <a:schemeClr val="tx1">
                  <a:lumMod val="50000"/>
                </a:schemeClr>
              </a:solidFill>
              <a:latin typeface="+mj-lt"/>
            </a:endParaRPr>
          </a:p>
          <a:p>
            <a:endParaRPr lang="en-US" sz="1600" i="1" dirty="0">
              <a:solidFill>
                <a:schemeClr val="tx1">
                  <a:lumMod val="50000"/>
                </a:schemeClr>
              </a:solidFill>
              <a:latin typeface="+mj-lt"/>
            </a:endParaRPr>
          </a:p>
          <a:p>
            <a:endParaRPr lang="en-US" dirty="0"/>
          </a:p>
        </p:txBody>
      </p:sp>
    </p:spTree>
    <p:extLst>
      <p:ext uri="{BB962C8B-B14F-4D97-AF65-F5344CB8AC3E}">
        <p14:creationId xmlns:p14="http://schemas.microsoft.com/office/powerpoint/2010/main" val="3218359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D28227-1ED9-4567-B33D-AC77908B6D19}"/>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82EAF4C0-A72E-40C1-8A7A-95AA3E95E710}"/>
              </a:ext>
            </a:extLst>
          </p:cNvPr>
          <p:cNvSpPr>
            <a:spLocks noGrp="1"/>
          </p:cNvSpPr>
          <p:nvPr>
            <p:ph type="sldNum" sz="quarter" idx="12"/>
          </p:nvPr>
        </p:nvSpPr>
        <p:spPr/>
        <p:txBody>
          <a:bodyPr/>
          <a:lstStyle/>
          <a:p>
            <a:fld id="{98C0CDE5-970C-4CC4-BF43-0DA127E73E82}" type="slidenum">
              <a:rPr lang="en-US" noProof="0" smtClean="0"/>
              <a:t>34</a:t>
            </a:fld>
            <a:endParaRPr lang="en-US" noProof="0" dirty="0"/>
          </a:p>
        </p:txBody>
      </p:sp>
      <p:sp>
        <p:nvSpPr>
          <p:cNvPr id="4" name="Title 3">
            <a:extLst>
              <a:ext uri="{FF2B5EF4-FFF2-40B4-BE49-F238E27FC236}">
                <a16:creationId xmlns:a16="http://schemas.microsoft.com/office/drawing/2014/main" id="{52757379-D142-4718-83CE-80B3A3358970}"/>
              </a:ext>
            </a:extLst>
          </p:cNvPr>
          <p:cNvSpPr>
            <a:spLocks noGrp="1"/>
          </p:cNvSpPr>
          <p:nvPr>
            <p:ph type="title"/>
          </p:nvPr>
        </p:nvSpPr>
        <p:spPr/>
        <p:txBody>
          <a:bodyPr/>
          <a:lstStyle/>
          <a:p>
            <a:r>
              <a:rPr lang="en-US" sz="3200" dirty="0"/>
              <a:t>References Cont</a:t>
            </a:r>
            <a:r>
              <a:rPr lang="en-US" dirty="0"/>
              <a:t>.</a:t>
            </a:r>
          </a:p>
        </p:txBody>
      </p:sp>
      <p:sp>
        <p:nvSpPr>
          <p:cNvPr id="6" name="TextBox 5">
            <a:extLst>
              <a:ext uri="{FF2B5EF4-FFF2-40B4-BE49-F238E27FC236}">
                <a16:creationId xmlns:a16="http://schemas.microsoft.com/office/drawing/2014/main" id="{D7597968-ACBF-41EF-911F-EF04CC41E721}"/>
              </a:ext>
            </a:extLst>
          </p:cNvPr>
          <p:cNvSpPr txBox="1"/>
          <p:nvPr/>
        </p:nvSpPr>
        <p:spPr>
          <a:xfrm>
            <a:off x="2418347" y="2141621"/>
            <a:ext cx="7495674" cy="2031325"/>
          </a:xfrm>
          <a:prstGeom prst="rect">
            <a:avLst/>
          </a:prstGeom>
          <a:noFill/>
        </p:spPr>
        <p:txBody>
          <a:bodyPr wrap="square" rtlCol="0">
            <a:spAutoFit/>
          </a:bodyPr>
          <a:lstStyle/>
          <a:p>
            <a:r>
              <a:rPr lang="en-US" dirty="0">
                <a:solidFill>
                  <a:schemeClr val="tx1">
                    <a:lumMod val="50000"/>
                  </a:schemeClr>
                </a:solidFill>
              </a:rPr>
              <a:t>Sensory Integration Therapies for Children With Developmental and Behavioral Disorders. (2012). </a:t>
            </a:r>
            <a:r>
              <a:rPr lang="en-US" i="1" dirty="0">
                <a:solidFill>
                  <a:schemeClr val="tx1">
                    <a:lumMod val="50000"/>
                  </a:schemeClr>
                </a:solidFill>
              </a:rPr>
              <a:t>Pediatrics</a:t>
            </a:r>
            <a:r>
              <a:rPr lang="en-US" dirty="0">
                <a:solidFill>
                  <a:schemeClr val="tx1">
                    <a:lumMod val="50000"/>
                  </a:schemeClr>
                </a:solidFill>
              </a:rPr>
              <a:t>, </a:t>
            </a:r>
            <a:r>
              <a:rPr lang="en-US" i="1" dirty="0">
                <a:solidFill>
                  <a:schemeClr val="tx1">
                    <a:lumMod val="50000"/>
                  </a:schemeClr>
                </a:solidFill>
              </a:rPr>
              <a:t>129</a:t>
            </a:r>
            <a:r>
              <a:rPr lang="en-US" dirty="0">
                <a:solidFill>
                  <a:schemeClr val="tx1">
                    <a:lumMod val="50000"/>
                  </a:schemeClr>
                </a:solidFill>
              </a:rPr>
              <a:t>(6), 1186–1189. </a:t>
            </a:r>
            <a:r>
              <a:rPr lang="en-US" dirty="0" err="1">
                <a:solidFill>
                  <a:schemeClr val="tx1">
                    <a:lumMod val="50000"/>
                  </a:schemeClr>
                </a:solidFill>
              </a:rPr>
              <a:t>doi</a:t>
            </a:r>
            <a:r>
              <a:rPr lang="en-US" dirty="0">
                <a:solidFill>
                  <a:schemeClr val="tx1">
                    <a:lumMod val="50000"/>
                  </a:schemeClr>
                </a:solidFill>
              </a:rPr>
              <a:t>: 10.1542/peds.2012-0876</a:t>
            </a:r>
          </a:p>
          <a:p>
            <a:endParaRPr lang="en-US" dirty="0">
              <a:solidFill>
                <a:schemeClr val="tx1">
                  <a:lumMod val="50000"/>
                </a:schemeClr>
              </a:solidFill>
            </a:endParaRPr>
          </a:p>
          <a:p>
            <a:r>
              <a:rPr lang="en-US" dirty="0">
                <a:solidFill>
                  <a:schemeClr val="tx1">
                    <a:lumMod val="50000"/>
                  </a:schemeClr>
                </a:solidFill>
              </a:rPr>
              <a:t>Tools and Ideas for Occupational Therapists, Teachers, and Parents. (n.d.). Retrieved June 2, 2020, from https://www.theottoolbox.com/</a:t>
            </a:r>
          </a:p>
          <a:p>
            <a:endParaRPr lang="en-US" dirty="0"/>
          </a:p>
        </p:txBody>
      </p:sp>
    </p:spTree>
    <p:extLst>
      <p:ext uri="{BB962C8B-B14F-4D97-AF65-F5344CB8AC3E}">
        <p14:creationId xmlns:p14="http://schemas.microsoft.com/office/powerpoint/2010/main" val="826663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Thank You!</a:t>
            </a:r>
            <a:endParaRPr lang="ru-RU" dirty="0"/>
          </a:p>
        </p:txBody>
      </p:sp>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p:txBody>
          <a:bodyPr/>
          <a:lstStyle/>
          <a:p>
            <a:r>
              <a:rPr lang="en-US" dirty="0"/>
              <a:t>Katrina Maffuccio</a:t>
            </a:r>
            <a:endParaRPr lang="ru-RU" dirty="0"/>
          </a:p>
        </p:txBody>
      </p:sp>
      <p:pic>
        <p:nvPicPr>
          <p:cNvPr id="5" name="Picture Placeholder 4">
            <a:extLst>
              <a:ext uri="{FF2B5EF4-FFF2-40B4-BE49-F238E27FC236}">
                <a16:creationId xmlns:a16="http://schemas.microsoft.com/office/drawing/2014/main" id="{54AD8D27-5A5B-47D5-BEA3-55A6DB579A6B}"/>
              </a:ext>
            </a:extLst>
          </p:cNvPr>
          <p:cNvPicPr>
            <a:picLocks noGrp="1" noChangeAspect="1"/>
          </p:cNvPicPr>
          <p:nvPr>
            <p:ph type="pic" sz="quarter" idx="13"/>
          </p:nvPr>
        </p:nvPicPr>
        <p:blipFill>
          <a:blip r:embed="rId2"/>
          <a:srcRect l="14034" r="14034"/>
          <a:stretch>
            <a:fillRect/>
          </a:stretch>
        </p:blipFill>
        <p:spPr/>
      </p:pic>
    </p:spTree>
    <p:extLst>
      <p:ext uri="{BB962C8B-B14F-4D97-AF65-F5344CB8AC3E}">
        <p14:creationId xmlns:p14="http://schemas.microsoft.com/office/powerpoint/2010/main" val="1923331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p:txBody>
          <a:bodyPr>
            <a:normAutofit/>
          </a:bodyPr>
          <a:lstStyle/>
          <a:p>
            <a:pPr algn="ctr"/>
            <a:r>
              <a:rPr lang="en-US" sz="2400" dirty="0"/>
              <a:t>The Data </a:t>
            </a:r>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748030" y="3314576"/>
            <a:ext cx="3328024" cy="1700784"/>
          </a:xfrm>
        </p:spPr>
        <p:txBody>
          <a:bodyPr tIns="180000" bIns="108000">
            <a:normAutofit/>
          </a:bodyPr>
          <a:lstStyle/>
          <a:p>
            <a:r>
              <a:rPr lang="en-US" dirty="0"/>
              <a:t>Massachusetts Department of Elementary and Secondary Education Data </a:t>
            </a:r>
          </a:p>
          <a:p>
            <a:r>
              <a:rPr lang="en-US" dirty="0"/>
              <a:t>&amp; Program Data</a:t>
            </a:r>
          </a:p>
        </p:txBody>
      </p:sp>
      <p:sp>
        <p:nvSpPr>
          <p:cNvPr id="2" name="Footer Placeholder 1">
            <a:extLst>
              <a:ext uri="{FF2B5EF4-FFF2-40B4-BE49-F238E27FC236}">
                <a16:creationId xmlns:a16="http://schemas.microsoft.com/office/drawing/2014/main" id="{9E4DFBAD-6226-4D42-9E5F-E317F2B65C9E}"/>
              </a:ext>
            </a:extLst>
          </p:cNvPr>
          <p:cNvSpPr>
            <a:spLocks noGrp="1"/>
          </p:cNvSpPr>
          <p:nvPr>
            <p:ph type="ftr" sz="quarter" idx="11"/>
          </p:nvPr>
        </p:nvSpPr>
        <p:spPr/>
        <p:txBody>
          <a:bodyPr/>
          <a:lstStyle/>
          <a:p>
            <a:r>
              <a:rPr lang="en-US" dirty="0">
                <a:hlinkClick r:id="rId2">
                  <a:extLst>
                    <a:ext uri="{A12FA001-AC4F-418D-AE19-62706E023703}">
                      <ahyp:hlinkClr xmlns:ahyp="http://schemas.microsoft.com/office/drawing/2018/hyperlinkcolor" val="tx"/>
                    </a:ext>
                  </a:extLst>
                </a:hlinkClick>
              </a:rPr>
              <a:t>2019 Report Card</a:t>
            </a:r>
            <a:endParaRPr lang="en-US" dirty="0"/>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t>4</a:t>
            </a:fld>
            <a:endParaRPr lang="en-US" dirty="0"/>
          </a:p>
        </p:txBody>
      </p:sp>
      <p:graphicFrame>
        <p:nvGraphicFramePr>
          <p:cNvPr id="9" name="Table 9">
            <a:extLst>
              <a:ext uri="{FF2B5EF4-FFF2-40B4-BE49-F238E27FC236}">
                <a16:creationId xmlns:a16="http://schemas.microsoft.com/office/drawing/2014/main" id="{D9A20AF5-9CDB-49F6-9B98-B06F782AE44A}"/>
              </a:ext>
            </a:extLst>
          </p:cNvPr>
          <p:cNvGraphicFramePr>
            <a:graphicFrameLocks noGrp="1"/>
          </p:cNvGraphicFramePr>
          <p:nvPr>
            <p:ph type="tbl" sz="quarter" idx="13"/>
            <p:extLst>
              <p:ext uri="{D42A27DB-BD31-4B8C-83A1-F6EECF244321}">
                <p14:modId xmlns:p14="http://schemas.microsoft.com/office/powerpoint/2010/main" val="4142294890"/>
              </p:ext>
            </p:extLst>
          </p:nvPr>
        </p:nvGraphicFramePr>
        <p:xfrm>
          <a:off x="5042343" y="2681608"/>
          <a:ext cx="6121400" cy="2966720"/>
        </p:xfrm>
        <a:graphic>
          <a:graphicData uri="http://schemas.openxmlformats.org/drawingml/2006/table">
            <a:tbl>
              <a:tblPr firstRow="1" bandRow="1">
                <a:tableStyleId>{793D81CF-94F2-401A-BA57-92F5A7B2D0C5}</a:tableStyleId>
              </a:tblPr>
              <a:tblGrid>
                <a:gridCol w="3060700">
                  <a:extLst>
                    <a:ext uri="{9D8B030D-6E8A-4147-A177-3AD203B41FA5}">
                      <a16:colId xmlns:a16="http://schemas.microsoft.com/office/drawing/2014/main" val="3783347100"/>
                    </a:ext>
                  </a:extLst>
                </a:gridCol>
                <a:gridCol w="3060700">
                  <a:extLst>
                    <a:ext uri="{9D8B030D-6E8A-4147-A177-3AD203B41FA5}">
                      <a16:colId xmlns:a16="http://schemas.microsoft.com/office/drawing/2014/main" val="1099518390"/>
                    </a:ext>
                  </a:extLst>
                </a:gridCol>
              </a:tblGrid>
              <a:tr h="370840">
                <a:tc>
                  <a:txBody>
                    <a:bodyPr/>
                    <a:lstStyle/>
                    <a:p>
                      <a:r>
                        <a:rPr lang="en-US" dirty="0"/>
                        <a:t>Student</a:t>
                      </a:r>
                    </a:p>
                  </a:txBody>
                  <a:tcPr/>
                </a:tc>
                <a:tc>
                  <a:txBody>
                    <a:bodyPr/>
                    <a:lstStyle/>
                    <a:p>
                      <a:r>
                        <a:rPr lang="en-US" dirty="0"/>
                        <a:t># of Behavior Logs</a:t>
                      </a:r>
                    </a:p>
                  </a:txBody>
                  <a:tcPr/>
                </a:tc>
                <a:extLst>
                  <a:ext uri="{0D108BD9-81ED-4DB2-BD59-A6C34878D82A}">
                    <a16:rowId xmlns:a16="http://schemas.microsoft.com/office/drawing/2014/main" val="4094721393"/>
                  </a:ext>
                </a:extLst>
              </a:tr>
              <a:tr h="370840">
                <a:tc>
                  <a:txBody>
                    <a:bodyPr/>
                    <a:lstStyle/>
                    <a:p>
                      <a:r>
                        <a:rPr lang="en-US" dirty="0"/>
                        <a:t>JA</a:t>
                      </a:r>
                    </a:p>
                  </a:txBody>
                  <a:tcPr/>
                </a:tc>
                <a:tc>
                  <a:txBody>
                    <a:bodyPr/>
                    <a:lstStyle/>
                    <a:p>
                      <a:r>
                        <a:rPr lang="en-US" dirty="0"/>
                        <a:t>23</a:t>
                      </a:r>
                    </a:p>
                  </a:txBody>
                  <a:tcPr/>
                </a:tc>
                <a:extLst>
                  <a:ext uri="{0D108BD9-81ED-4DB2-BD59-A6C34878D82A}">
                    <a16:rowId xmlns:a16="http://schemas.microsoft.com/office/drawing/2014/main" val="1227070212"/>
                  </a:ext>
                </a:extLst>
              </a:tr>
              <a:tr h="370840">
                <a:tc>
                  <a:txBody>
                    <a:bodyPr/>
                    <a:lstStyle/>
                    <a:p>
                      <a:r>
                        <a:rPr lang="en-US" dirty="0"/>
                        <a:t>HA</a:t>
                      </a:r>
                    </a:p>
                  </a:txBody>
                  <a:tcPr/>
                </a:tc>
                <a:tc>
                  <a:txBody>
                    <a:bodyPr/>
                    <a:lstStyle/>
                    <a:p>
                      <a:r>
                        <a:rPr lang="en-US" dirty="0"/>
                        <a:t>26</a:t>
                      </a:r>
                    </a:p>
                  </a:txBody>
                  <a:tcPr/>
                </a:tc>
                <a:extLst>
                  <a:ext uri="{0D108BD9-81ED-4DB2-BD59-A6C34878D82A}">
                    <a16:rowId xmlns:a16="http://schemas.microsoft.com/office/drawing/2014/main" val="1526407053"/>
                  </a:ext>
                </a:extLst>
              </a:tr>
              <a:tr h="370840">
                <a:tc>
                  <a:txBody>
                    <a:bodyPr/>
                    <a:lstStyle/>
                    <a:p>
                      <a:r>
                        <a:rPr lang="en-US" dirty="0"/>
                        <a:t>JB</a:t>
                      </a:r>
                    </a:p>
                  </a:txBody>
                  <a:tcPr/>
                </a:tc>
                <a:tc>
                  <a:txBody>
                    <a:bodyPr/>
                    <a:lstStyle/>
                    <a:p>
                      <a:r>
                        <a:rPr lang="en-US" dirty="0"/>
                        <a:t>12</a:t>
                      </a:r>
                    </a:p>
                  </a:txBody>
                  <a:tcPr/>
                </a:tc>
                <a:extLst>
                  <a:ext uri="{0D108BD9-81ED-4DB2-BD59-A6C34878D82A}">
                    <a16:rowId xmlns:a16="http://schemas.microsoft.com/office/drawing/2014/main" val="2719533835"/>
                  </a:ext>
                </a:extLst>
              </a:tr>
              <a:tr h="370840">
                <a:tc>
                  <a:txBody>
                    <a:bodyPr/>
                    <a:lstStyle/>
                    <a:p>
                      <a:r>
                        <a:rPr lang="en-US" dirty="0"/>
                        <a:t>JC</a:t>
                      </a:r>
                    </a:p>
                  </a:txBody>
                  <a:tcPr/>
                </a:tc>
                <a:tc>
                  <a:txBody>
                    <a:bodyPr/>
                    <a:lstStyle/>
                    <a:p>
                      <a:r>
                        <a:rPr lang="en-US" dirty="0"/>
                        <a:t>9</a:t>
                      </a:r>
                    </a:p>
                  </a:txBody>
                  <a:tcPr/>
                </a:tc>
                <a:extLst>
                  <a:ext uri="{0D108BD9-81ED-4DB2-BD59-A6C34878D82A}">
                    <a16:rowId xmlns:a16="http://schemas.microsoft.com/office/drawing/2014/main" val="4245784384"/>
                  </a:ext>
                </a:extLst>
              </a:tr>
              <a:tr h="370840">
                <a:tc>
                  <a:txBody>
                    <a:bodyPr/>
                    <a:lstStyle/>
                    <a:p>
                      <a:r>
                        <a:rPr lang="en-US" dirty="0"/>
                        <a:t>MF</a:t>
                      </a:r>
                    </a:p>
                  </a:txBody>
                  <a:tcPr/>
                </a:tc>
                <a:tc>
                  <a:txBody>
                    <a:bodyPr/>
                    <a:lstStyle/>
                    <a:p>
                      <a:r>
                        <a:rPr lang="en-US" dirty="0"/>
                        <a:t>21</a:t>
                      </a:r>
                    </a:p>
                  </a:txBody>
                  <a:tcPr/>
                </a:tc>
                <a:extLst>
                  <a:ext uri="{0D108BD9-81ED-4DB2-BD59-A6C34878D82A}">
                    <a16:rowId xmlns:a16="http://schemas.microsoft.com/office/drawing/2014/main" val="2431572737"/>
                  </a:ext>
                </a:extLst>
              </a:tr>
              <a:tr h="370840">
                <a:tc>
                  <a:txBody>
                    <a:bodyPr/>
                    <a:lstStyle/>
                    <a:p>
                      <a:r>
                        <a:rPr lang="en-US" dirty="0"/>
                        <a:t>EK</a:t>
                      </a:r>
                    </a:p>
                  </a:txBody>
                  <a:tcPr/>
                </a:tc>
                <a:tc>
                  <a:txBody>
                    <a:bodyPr/>
                    <a:lstStyle/>
                    <a:p>
                      <a:r>
                        <a:rPr lang="en-US" dirty="0"/>
                        <a:t>33</a:t>
                      </a:r>
                    </a:p>
                  </a:txBody>
                  <a:tcPr/>
                </a:tc>
                <a:extLst>
                  <a:ext uri="{0D108BD9-81ED-4DB2-BD59-A6C34878D82A}">
                    <a16:rowId xmlns:a16="http://schemas.microsoft.com/office/drawing/2014/main" val="1365150699"/>
                  </a:ext>
                </a:extLst>
              </a:tr>
              <a:tr h="370840">
                <a:tc>
                  <a:txBody>
                    <a:bodyPr/>
                    <a:lstStyle/>
                    <a:p>
                      <a:r>
                        <a:rPr lang="en-US" dirty="0"/>
                        <a:t>HR *</a:t>
                      </a:r>
                    </a:p>
                  </a:txBody>
                  <a:tcPr/>
                </a:tc>
                <a:tc>
                  <a:txBody>
                    <a:bodyPr/>
                    <a:lstStyle/>
                    <a:p>
                      <a:r>
                        <a:rPr lang="en-US" dirty="0"/>
                        <a:t>13</a:t>
                      </a:r>
                    </a:p>
                  </a:txBody>
                  <a:tcPr/>
                </a:tc>
                <a:extLst>
                  <a:ext uri="{0D108BD9-81ED-4DB2-BD59-A6C34878D82A}">
                    <a16:rowId xmlns:a16="http://schemas.microsoft.com/office/drawing/2014/main" val="1495665052"/>
                  </a:ext>
                </a:extLst>
              </a:tr>
            </a:tbl>
          </a:graphicData>
        </a:graphic>
      </p:graphicFrame>
      <p:sp>
        <p:nvSpPr>
          <p:cNvPr id="11" name="TextBox 10">
            <a:extLst>
              <a:ext uri="{FF2B5EF4-FFF2-40B4-BE49-F238E27FC236}">
                <a16:creationId xmlns:a16="http://schemas.microsoft.com/office/drawing/2014/main" id="{8EFB841C-B251-4821-81B8-31AE9E2C2B60}"/>
              </a:ext>
            </a:extLst>
          </p:cNvPr>
          <p:cNvSpPr txBox="1"/>
          <p:nvPr/>
        </p:nvSpPr>
        <p:spPr>
          <a:xfrm>
            <a:off x="5148197" y="820061"/>
            <a:ext cx="441217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Data of 34 students (September 2019 - February 2020)  669 behavior logs entered through February 2020.</a:t>
            </a:r>
          </a:p>
          <a:p>
            <a:pPr marL="285750" indent="-285750">
              <a:buFont typeface="Arial" panose="020B0604020202020204" pitchFamily="34" charset="0"/>
              <a:buChar char="•"/>
            </a:pPr>
            <a:r>
              <a:rPr lang="en-US" dirty="0"/>
              <a:t>Below is an example from one class.</a:t>
            </a:r>
          </a:p>
        </p:txBody>
      </p:sp>
      <p:sp>
        <p:nvSpPr>
          <p:cNvPr id="13" name="TextBox 12">
            <a:extLst>
              <a:ext uri="{FF2B5EF4-FFF2-40B4-BE49-F238E27FC236}">
                <a16:creationId xmlns:a16="http://schemas.microsoft.com/office/drawing/2014/main" id="{5BA41D81-3983-42C7-AA60-BE07BCC76F76}"/>
              </a:ext>
            </a:extLst>
          </p:cNvPr>
          <p:cNvSpPr txBox="1"/>
          <p:nvPr/>
        </p:nvSpPr>
        <p:spPr>
          <a:xfrm>
            <a:off x="6096000" y="5709381"/>
            <a:ext cx="1783907" cy="1200329"/>
          </a:xfrm>
          <a:prstGeom prst="rect">
            <a:avLst/>
          </a:prstGeom>
          <a:noFill/>
        </p:spPr>
        <p:txBody>
          <a:bodyPr wrap="square" rtlCol="0">
            <a:spAutoFit/>
          </a:bodyPr>
          <a:lstStyle/>
          <a:p>
            <a:r>
              <a:rPr lang="en-US" dirty="0"/>
              <a:t>*Student with sensory diet and works with OT</a:t>
            </a:r>
          </a:p>
          <a:p>
            <a:endParaRPr lang="en-US" dirty="0"/>
          </a:p>
        </p:txBody>
      </p:sp>
    </p:spTree>
    <p:extLst>
      <p:ext uri="{BB962C8B-B14F-4D97-AF65-F5344CB8AC3E}">
        <p14:creationId xmlns:p14="http://schemas.microsoft.com/office/powerpoint/2010/main" val="221184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5</a:t>
            </a:fld>
            <a:endParaRPr lang="en-US" dirty="0"/>
          </a:p>
        </p:txBody>
      </p:sp>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p:txBody>
          <a:bodyPr>
            <a:normAutofit/>
          </a:bodyPr>
          <a:lstStyle/>
          <a:p>
            <a:r>
              <a:rPr lang="en-US" sz="1800" dirty="0"/>
              <a:t>What is Sensory Integration and Sensory Processing Disorder?</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4294967295"/>
          </p:nvPr>
        </p:nvSpPr>
        <p:spPr>
          <a:xfrm>
            <a:off x="581297" y="1714183"/>
            <a:ext cx="11163743" cy="803275"/>
          </a:xfrm>
        </p:spPr>
        <p:txBody>
          <a:bodyPr>
            <a:normAutofit/>
          </a:bodyPr>
          <a:lstStyle/>
          <a:p>
            <a:pPr algn="ctr"/>
            <a:r>
              <a:rPr lang="en-US" dirty="0"/>
              <a:t> A bit of background and definition:</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4294967295"/>
          </p:nvPr>
        </p:nvSpPr>
        <p:spPr>
          <a:xfrm>
            <a:off x="2081791" y="2491167"/>
            <a:ext cx="9403080" cy="3297237"/>
          </a:xfrm>
        </p:spPr>
        <p:txBody>
          <a:bodyPr>
            <a:normAutofit fontScale="70000" lnSpcReduction="20000"/>
          </a:bodyPr>
          <a:lstStyle/>
          <a:p>
            <a:r>
              <a:rPr lang="en-US" dirty="0"/>
              <a:t>Sensory Integration and Sensory Processing at their core refer to the same primary ideas. </a:t>
            </a:r>
          </a:p>
          <a:p>
            <a:r>
              <a:rPr lang="en-US" dirty="0"/>
              <a:t>Sensory Integration (SI) was first proposed by Jean Ayres in 1972: “the ability to organize sensory information for use” (p.1)</a:t>
            </a:r>
          </a:p>
          <a:p>
            <a:r>
              <a:rPr lang="en-US" dirty="0"/>
              <a:t>Term Sensory Processing Disorder (SPD) first used by Dr Lucy Miller in 2006. </a:t>
            </a:r>
          </a:p>
          <a:p>
            <a:r>
              <a:rPr lang="en-US" dirty="0"/>
              <a:t>SI is about how our brain receives and processes sensory information so that we can do the things we need in our daily lives, (i.e. brush teeth, wear clothes, walk on grass, hug, climb stairs…)</a:t>
            </a:r>
          </a:p>
          <a:p>
            <a:r>
              <a:rPr lang="en-US" dirty="0"/>
              <a:t>SPD is when there is a dysfunction in the way the nervous system receives the messages from the senses and turns them into responses. </a:t>
            </a:r>
          </a:p>
          <a:p>
            <a:r>
              <a:rPr lang="en-US" dirty="0"/>
              <a:t>Dr Ayers felt that SI challenges were directly contributing to the children’s learning ability. </a:t>
            </a:r>
          </a:p>
          <a:p>
            <a:pPr marL="0" indent="0">
              <a:buNone/>
            </a:pPr>
            <a:endParaRPr lang="en-US" dirty="0"/>
          </a:p>
        </p:txBody>
      </p:sp>
    </p:spTree>
    <p:extLst>
      <p:ext uri="{BB962C8B-B14F-4D97-AF65-F5344CB8AC3E}">
        <p14:creationId xmlns:p14="http://schemas.microsoft.com/office/powerpoint/2010/main" val="3671418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8B9A7F-D486-40D2-8EA2-8B1B6DE3C614}"/>
              </a:ext>
            </a:extLst>
          </p:cNvPr>
          <p:cNvSpPr>
            <a:spLocks noGrp="1"/>
          </p:cNvSpPr>
          <p:nvPr>
            <p:ph type="ftr" sz="quarter" idx="11"/>
          </p:nvPr>
        </p:nvSpPr>
        <p:spPr>
          <a:xfrm>
            <a:off x="224055" y="5945823"/>
            <a:ext cx="2639323" cy="365125"/>
          </a:xfrm>
        </p:spPr>
        <p:txBody>
          <a:bodyPr/>
          <a:lstStyle/>
          <a:p>
            <a:r>
              <a:rPr lang="en-US" dirty="0"/>
              <a:t>http://tweedietherapy.com/Images/SPD-Chart.jpg</a:t>
            </a:r>
            <a:endParaRPr lang="en-US" noProof="0" dirty="0"/>
          </a:p>
        </p:txBody>
      </p:sp>
      <p:sp>
        <p:nvSpPr>
          <p:cNvPr id="4" name="Slide Number Placeholder 3">
            <a:extLst>
              <a:ext uri="{FF2B5EF4-FFF2-40B4-BE49-F238E27FC236}">
                <a16:creationId xmlns:a16="http://schemas.microsoft.com/office/drawing/2014/main" id="{593E783D-3AD5-4955-9CA9-CD59559267AC}"/>
              </a:ext>
            </a:extLst>
          </p:cNvPr>
          <p:cNvSpPr>
            <a:spLocks noGrp="1"/>
          </p:cNvSpPr>
          <p:nvPr>
            <p:ph type="sldNum" sz="quarter" idx="12"/>
          </p:nvPr>
        </p:nvSpPr>
        <p:spPr/>
        <p:txBody>
          <a:bodyPr/>
          <a:lstStyle/>
          <a:p>
            <a:fld id="{98C0CDE5-970C-4CC4-BF43-0DA127E73E82}" type="slidenum">
              <a:rPr lang="en-US" noProof="0" smtClean="0"/>
              <a:t>6</a:t>
            </a:fld>
            <a:endParaRPr lang="en-US" noProof="0" dirty="0"/>
          </a:p>
        </p:txBody>
      </p:sp>
      <p:sp>
        <p:nvSpPr>
          <p:cNvPr id="11" name="Title 10">
            <a:extLst>
              <a:ext uri="{FF2B5EF4-FFF2-40B4-BE49-F238E27FC236}">
                <a16:creationId xmlns:a16="http://schemas.microsoft.com/office/drawing/2014/main" id="{59D00387-BFB2-49D6-9D9E-2A21B8150FBF}"/>
              </a:ext>
            </a:extLst>
          </p:cNvPr>
          <p:cNvSpPr>
            <a:spLocks noGrp="1"/>
          </p:cNvSpPr>
          <p:nvPr>
            <p:ph type="title"/>
          </p:nvPr>
        </p:nvSpPr>
        <p:spPr/>
        <p:txBody>
          <a:bodyPr/>
          <a:lstStyle/>
          <a:p>
            <a:r>
              <a:rPr lang="en-US" dirty="0"/>
              <a:t>Types of SPD</a:t>
            </a:r>
          </a:p>
        </p:txBody>
      </p:sp>
      <p:pic>
        <p:nvPicPr>
          <p:cNvPr id="13" name="Content Placeholder 12">
            <a:extLst>
              <a:ext uri="{FF2B5EF4-FFF2-40B4-BE49-F238E27FC236}">
                <a16:creationId xmlns:a16="http://schemas.microsoft.com/office/drawing/2014/main" id="{203DCFC3-E21E-451E-966F-295CFF71D062}"/>
              </a:ext>
            </a:extLst>
          </p:cNvPr>
          <p:cNvPicPr>
            <a:picLocks noGrp="1" noChangeAspect="1"/>
          </p:cNvPicPr>
          <p:nvPr>
            <p:ph idx="1"/>
          </p:nvPr>
        </p:nvPicPr>
        <p:blipFill>
          <a:blip r:embed="rId2"/>
          <a:stretch>
            <a:fillRect/>
          </a:stretch>
        </p:blipFill>
        <p:spPr>
          <a:xfrm>
            <a:off x="2811379" y="1822680"/>
            <a:ext cx="6569242" cy="4488269"/>
          </a:xfrm>
          <a:prstGeom prst="rect">
            <a:avLst/>
          </a:prstGeom>
        </p:spPr>
      </p:pic>
    </p:spTree>
    <p:extLst>
      <p:ext uri="{BB962C8B-B14F-4D97-AF65-F5344CB8AC3E}">
        <p14:creationId xmlns:p14="http://schemas.microsoft.com/office/powerpoint/2010/main" val="2115930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7C448A-731C-40B0-9151-0BA892BD8BDC}"/>
              </a:ext>
            </a:extLst>
          </p:cNvPr>
          <p:cNvSpPr>
            <a:spLocks noGrp="1"/>
          </p:cNvSpPr>
          <p:nvPr>
            <p:ph type="ftr" sz="quarter" idx="11"/>
          </p:nvPr>
        </p:nvSpPr>
        <p:spPr/>
        <p:txBody>
          <a:bodyPr/>
          <a:lstStyle/>
          <a:p>
            <a:r>
              <a:rPr lang="en-US" noProof="0" dirty="0" err="1"/>
              <a:t>ToolsToGrowOT</a:t>
            </a:r>
            <a:r>
              <a:rPr lang="en-US" noProof="0" dirty="0"/>
              <a:t>.</a:t>
            </a:r>
            <a:r>
              <a:rPr lang="en-US" dirty="0"/>
              <a:t>com</a:t>
            </a:r>
            <a:endParaRPr lang="en-US" noProof="0" dirty="0"/>
          </a:p>
        </p:txBody>
      </p:sp>
      <p:sp>
        <p:nvSpPr>
          <p:cNvPr id="4" name="Slide Number Placeholder 3">
            <a:extLst>
              <a:ext uri="{FF2B5EF4-FFF2-40B4-BE49-F238E27FC236}">
                <a16:creationId xmlns:a16="http://schemas.microsoft.com/office/drawing/2014/main" id="{5D661D2E-A186-4822-BC54-144641EEDE9A}"/>
              </a:ext>
            </a:extLst>
          </p:cNvPr>
          <p:cNvSpPr>
            <a:spLocks noGrp="1"/>
          </p:cNvSpPr>
          <p:nvPr>
            <p:ph type="sldNum" sz="quarter" idx="12"/>
          </p:nvPr>
        </p:nvSpPr>
        <p:spPr/>
        <p:txBody>
          <a:bodyPr/>
          <a:lstStyle/>
          <a:p>
            <a:fld id="{98C0CDE5-970C-4CC4-BF43-0DA127E73E82}" type="slidenum">
              <a:rPr lang="en-US" noProof="0" smtClean="0"/>
              <a:t>7</a:t>
            </a:fld>
            <a:endParaRPr lang="en-US" noProof="0" dirty="0"/>
          </a:p>
        </p:txBody>
      </p:sp>
      <p:sp>
        <p:nvSpPr>
          <p:cNvPr id="8" name="Title 7">
            <a:extLst>
              <a:ext uri="{FF2B5EF4-FFF2-40B4-BE49-F238E27FC236}">
                <a16:creationId xmlns:a16="http://schemas.microsoft.com/office/drawing/2014/main" id="{8E4F72A9-149E-48E8-B04B-1668842EBB82}"/>
              </a:ext>
            </a:extLst>
          </p:cNvPr>
          <p:cNvSpPr>
            <a:spLocks noGrp="1"/>
          </p:cNvSpPr>
          <p:nvPr>
            <p:ph type="title"/>
          </p:nvPr>
        </p:nvSpPr>
        <p:spPr/>
        <p:txBody>
          <a:bodyPr>
            <a:normAutofit/>
          </a:bodyPr>
          <a:lstStyle/>
          <a:p>
            <a:r>
              <a:rPr lang="en-US" sz="2400" dirty="0"/>
              <a:t>Types of Processing Disorders</a:t>
            </a:r>
          </a:p>
        </p:txBody>
      </p:sp>
      <p:sp>
        <p:nvSpPr>
          <p:cNvPr id="9" name="TextBox 8">
            <a:extLst>
              <a:ext uri="{FF2B5EF4-FFF2-40B4-BE49-F238E27FC236}">
                <a16:creationId xmlns:a16="http://schemas.microsoft.com/office/drawing/2014/main" id="{C6304875-83BB-484B-8390-4CBDED22E2E8}"/>
              </a:ext>
            </a:extLst>
          </p:cNvPr>
          <p:cNvSpPr txBox="1"/>
          <p:nvPr/>
        </p:nvSpPr>
        <p:spPr>
          <a:xfrm>
            <a:off x="1428750" y="1756952"/>
            <a:ext cx="10539195" cy="3970318"/>
          </a:xfrm>
          <a:prstGeom prst="rect">
            <a:avLst/>
          </a:prstGeom>
          <a:noFill/>
        </p:spPr>
        <p:txBody>
          <a:bodyPr wrap="square" rtlCol="0">
            <a:spAutoFit/>
          </a:bodyPr>
          <a:lstStyle/>
          <a:p>
            <a:r>
              <a:rPr lang="en-US" dirty="0">
                <a:solidFill>
                  <a:schemeClr val="accent6">
                    <a:lumMod val="50000"/>
                  </a:schemeClr>
                </a:solidFill>
              </a:rPr>
              <a:t>Sensory Modulation Disorder: A students has a problem turning the sensory messages into controlled behaviors that match the nature and intensity of the sensory information. The student will over or under react to sensations.</a:t>
            </a:r>
          </a:p>
          <a:p>
            <a:endParaRPr lang="en-US" dirty="0">
              <a:solidFill>
                <a:schemeClr val="accent6">
                  <a:lumMod val="50000"/>
                </a:schemeClr>
              </a:solidFill>
            </a:endParaRPr>
          </a:p>
          <a:p>
            <a:r>
              <a:rPr lang="en-US" dirty="0">
                <a:solidFill>
                  <a:schemeClr val="accent6">
                    <a:lumMod val="50000"/>
                  </a:schemeClr>
                </a:solidFill>
              </a:rPr>
              <a:t>Sensory-based Motor Disorder: A student has a problem stabilizing their body, moving, or planning a series of movements so as to react functionally.</a:t>
            </a:r>
          </a:p>
          <a:p>
            <a:endParaRPr lang="en-US" dirty="0">
              <a:solidFill>
                <a:schemeClr val="accent6">
                  <a:lumMod val="50000"/>
                </a:schemeClr>
              </a:solidFill>
            </a:endParaRPr>
          </a:p>
          <a:p>
            <a:r>
              <a:rPr lang="en-US" dirty="0">
                <a:solidFill>
                  <a:schemeClr val="accent6">
                    <a:lumMod val="50000"/>
                  </a:schemeClr>
                </a:solidFill>
              </a:rPr>
              <a:t>Sensory Discrimination Disorder: A student has a problem with sensing similarities and differences between sensations.</a:t>
            </a:r>
          </a:p>
          <a:p>
            <a:endParaRPr lang="en-US" dirty="0">
              <a:solidFill>
                <a:schemeClr val="accent6">
                  <a:lumMod val="50000"/>
                </a:schemeClr>
              </a:solidFill>
            </a:endParaRPr>
          </a:p>
          <a:p>
            <a:r>
              <a:rPr lang="en-US" dirty="0">
                <a:solidFill>
                  <a:schemeClr val="accent6">
                    <a:lumMod val="50000"/>
                  </a:schemeClr>
                </a:solidFill>
              </a:rPr>
              <a:t>Students with disorders in sensory integration have inefficient processing of information received through the senses thereby impacting their educational, social, and emotional development. Their difficulties are chronic and disrupt their everyday life in a significant manner. </a:t>
            </a:r>
          </a:p>
          <a:p>
            <a:endParaRPr lang="en-US" dirty="0"/>
          </a:p>
        </p:txBody>
      </p:sp>
    </p:spTree>
    <p:extLst>
      <p:ext uri="{BB962C8B-B14F-4D97-AF65-F5344CB8AC3E}">
        <p14:creationId xmlns:p14="http://schemas.microsoft.com/office/powerpoint/2010/main" val="2526065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Early Warning Signs of Sensory Processing Disorder">
            <a:hlinkClick r:id="" action="ppaction://media"/>
            <a:extLst>
              <a:ext uri="{FF2B5EF4-FFF2-40B4-BE49-F238E27FC236}">
                <a16:creationId xmlns:a16="http://schemas.microsoft.com/office/drawing/2014/main" id="{31306DB3-A2AB-49A6-96E2-B63542714D02}"/>
              </a:ext>
            </a:extLst>
          </p:cNvPr>
          <p:cNvPicPr>
            <a:picLocks noGrp="1" noRot="1" noChangeAspect="1"/>
          </p:cNvPicPr>
          <p:nvPr>
            <p:ph type="media" sz="quarter" idx="13"/>
            <a:videoFile r:link="rId1"/>
          </p:nvPr>
        </p:nvPicPr>
        <p:blipFill>
          <a:blip r:embed="rId4"/>
          <a:stretch>
            <a:fillRect/>
          </a:stretch>
        </p:blipFill>
        <p:spPr>
          <a:xfrm>
            <a:off x="2495550" y="1112838"/>
            <a:ext cx="7202488" cy="4051300"/>
          </a:xfrm>
          <a:prstGeom prst="rect">
            <a:avLst/>
          </a:prstGeom>
        </p:spPr>
      </p:pic>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p:txBody>
          <a:bodyPr>
            <a:normAutofit/>
          </a:bodyPr>
          <a:lstStyle/>
          <a:p>
            <a:r>
              <a:rPr lang="en-US" dirty="0"/>
              <a:t>What Sensory Processing Disorder can look like…..</a:t>
            </a: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8</a:t>
            </a:fld>
            <a:endParaRPr lang="en-US" dirty="0"/>
          </a:p>
        </p:txBody>
      </p:sp>
    </p:spTree>
    <p:extLst>
      <p:ext uri="{BB962C8B-B14F-4D97-AF65-F5344CB8AC3E}">
        <p14:creationId xmlns:p14="http://schemas.microsoft.com/office/powerpoint/2010/main" val="413896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en-US" smtClean="0"/>
              <a:pPr/>
              <a:t>9</a:t>
            </a:fld>
            <a:endParaRPr lang="en-US" dirty="0"/>
          </a:p>
        </p:txBody>
      </p:sp>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a:xfrm rot="21180000">
            <a:off x="388475" y="339794"/>
            <a:ext cx="4391191" cy="1325563"/>
          </a:xfrm>
        </p:spPr>
        <p:txBody>
          <a:bodyPr>
            <a:normAutofit/>
          </a:bodyPr>
          <a:lstStyle/>
          <a:p>
            <a:pPr algn="ctr"/>
            <a:r>
              <a:rPr lang="en-US" sz="2800" dirty="0"/>
              <a:t>A Deeper Look </a:t>
            </a:r>
          </a:p>
        </p:txBody>
      </p:sp>
      <p:sp>
        <p:nvSpPr>
          <p:cNvPr id="8" name="TextBox 7">
            <a:extLst>
              <a:ext uri="{FF2B5EF4-FFF2-40B4-BE49-F238E27FC236}">
                <a16:creationId xmlns:a16="http://schemas.microsoft.com/office/drawing/2014/main" id="{854ED533-4C6F-44C2-9528-B7020C4164D1}"/>
              </a:ext>
            </a:extLst>
          </p:cNvPr>
          <p:cNvSpPr txBox="1"/>
          <p:nvPr/>
        </p:nvSpPr>
        <p:spPr>
          <a:xfrm>
            <a:off x="1936221" y="1653731"/>
            <a:ext cx="3768811" cy="4247317"/>
          </a:xfrm>
          <a:prstGeom prst="rect">
            <a:avLst/>
          </a:prstGeom>
          <a:noFill/>
        </p:spPr>
        <p:txBody>
          <a:bodyPr wrap="square" rtlCol="0">
            <a:spAutoFit/>
          </a:bodyPr>
          <a:lstStyle/>
          <a:p>
            <a:pPr marL="285750" indent="-285750">
              <a:buFont typeface="Arial" panose="020B0604020202020204" pitchFamily="34" charset="0"/>
              <a:buChar char="•"/>
            </a:pPr>
            <a:r>
              <a:rPr lang="en-US" dirty="0"/>
              <a:t>SPD may occur in each sensory system: Visual, Auditory, Tactile, Smell, Taste, Vestibular and  Proprioceptive. </a:t>
            </a:r>
          </a:p>
          <a:p>
            <a:pPr marL="285750" indent="-285750">
              <a:buFont typeface="Arial" panose="020B0604020202020204" pitchFamily="34" charset="0"/>
              <a:buChar char="•"/>
            </a:pPr>
            <a:r>
              <a:rPr lang="en-US" dirty="0"/>
              <a:t>Symptoms will vary depending on the subtype and how many sensory systems are involved. </a:t>
            </a:r>
          </a:p>
          <a:p>
            <a:pPr marL="285750" indent="-285750">
              <a:buFont typeface="Arial" panose="020B0604020202020204" pitchFamily="34" charset="0"/>
              <a:buChar char="•"/>
            </a:pPr>
            <a:r>
              <a:rPr lang="en-US" dirty="0"/>
              <a:t>It is proposed that behavioral problems in children are linked to dysfunctions in sensory processing (Ayers, 1991).</a:t>
            </a:r>
          </a:p>
          <a:p>
            <a:pPr marL="285750" indent="-285750">
              <a:buFont typeface="Arial" panose="020B0604020202020204" pitchFamily="34" charset="0"/>
              <a:buChar char="•"/>
            </a:pPr>
            <a:r>
              <a:rPr lang="en-US" dirty="0"/>
              <a:t>Each student is unique and their sensory treatment will never look the same as another student. </a:t>
            </a:r>
          </a:p>
          <a:p>
            <a:pPr marL="285750" indent="-28575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67CE9738-F611-45A5-8899-E606463FFE8D}"/>
              </a:ext>
            </a:extLst>
          </p:cNvPr>
          <p:cNvPicPr>
            <a:picLocks noChangeAspect="1"/>
          </p:cNvPicPr>
          <p:nvPr/>
        </p:nvPicPr>
        <p:blipFill>
          <a:blip r:embed="rId2"/>
          <a:stretch>
            <a:fillRect/>
          </a:stretch>
        </p:blipFill>
        <p:spPr>
          <a:xfrm>
            <a:off x="7447940" y="401361"/>
            <a:ext cx="3768811" cy="5098101"/>
          </a:xfrm>
          <a:prstGeom prst="rect">
            <a:avLst/>
          </a:prstGeom>
        </p:spPr>
      </p:pic>
      <p:sp>
        <p:nvSpPr>
          <p:cNvPr id="12" name="TextBox 11">
            <a:extLst>
              <a:ext uri="{FF2B5EF4-FFF2-40B4-BE49-F238E27FC236}">
                <a16:creationId xmlns:a16="http://schemas.microsoft.com/office/drawing/2014/main" id="{CF24ECBC-FCEE-47F0-8DD6-2913135F9511}"/>
              </a:ext>
            </a:extLst>
          </p:cNvPr>
          <p:cNvSpPr txBox="1"/>
          <p:nvPr/>
        </p:nvSpPr>
        <p:spPr>
          <a:xfrm>
            <a:off x="6096000" y="5629275"/>
            <a:ext cx="4676775" cy="430887"/>
          </a:xfrm>
          <a:prstGeom prst="rect">
            <a:avLst/>
          </a:prstGeom>
          <a:noFill/>
        </p:spPr>
        <p:txBody>
          <a:bodyPr wrap="square" rtlCol="0">
            <a:spAutoFit/>
          </a:bodyPr>
          <a:lstStyle/>
          <a:p>
            <a:r>
              <a:rPr lang="en-US" sz="1100" dirty="0"/>
              <a:t>https://prismchilddevelopment.com/wp-content/uploads/2019/07/final-2-757x1024.jpg</a:t>
            </a:r>
          </a:p>
        </p:txBody>
      </p:sp>
    </p:spTree>
    <p:extLst>
      <p:ext uri="{BB962C8B-B14F-4D97-AF65-F5344CB8AC3E}">
        <p14:creationId xmlns:p14="http://schemas.microsoft.com/office/powerpoint/2010/main" val="2532577142"/>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EE5440-5A1F-438E-9118-BE5E33F9727E}">
  <ds:schemaRefs>
    <ds:schemaRef ds:uri="http://schemas.microsoft.com/sharepoint/v3/contenttype/forms"/>
  </ds:schemaRefs>
</ds:datastoreItem>
</file>

<file path=customXml/itemProps2.xml><?xml version="1.0" encoding="utf-8"?>
<ds:datastoreItem xmlns:ds="http://schemas.openxmlformats.org/officeDocument/2006/customXml" ds:itemID="{BEF6C8FF-3D90-457B-9108-406F928CD7CB}">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3043</Words>
  <Application>Microsoft Office PowerPoint</Application>
  <PresentationFormat>Widescreen</PresentationFormat>
  <Paragraphs>349</Paragraphs>
  <Slides>35</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Comic Sans MS</vt:lpstr>
      <vt:lpstr>Franklin Gothic Book</vt:lpstr>
      <vt:lpstr>Wingdings</vt:lpstr>
      <vt:lpstr>Office Theme</vt:lpstr>
      <vt:lpstr>Using Sensory Integration to Promote Positive Behavior</vt:lpstr>
      <vt:lpstr>Why?</vt:lpstr>
      <vt:lpstr>What I Noticed</vt:lpstr>
      <vt:lpstr>The Data </vt:lpstr>
      <vt:lpstr>What is Sensory Integration and Sensory Processing Disorder?</vt:lpstr>
      <vt:lpstr>Types of SPD</vt:lpstr>
      <vt:lpstr>Types of Processing Disorders</vt:lpstr>
      <vt:lpstr>What Sensory Processing Disorder can look like…..</vt:lpstr>
      <vt:lpstr>A Deeper Look </vt:lpstr>
      <vt:lpstr>Seven Senses Described</vt:lpstr>
      <vt:lpstr>Sensory Integration Therapy</vt:lpstr>
      <vt:lpstr>Sensory Integration in the Classroom</vt:lpstr>
      <vt:lpstr>OT Thoughts</vt:lpstr>
      <vt:lpstr>Comparison</vt:lpstr>
      <vt:lpstr>Plan</vt:lpstr>
      <vt:lpstr>What is a Sensory Diet</vt:lpstr>
      <vt:lpstr>Plan Goals</vt:lpstr>
      <vt:lpstr>Step 1- Analyze/Identify</vt:lpstr>
      <vt:lpstr>Behavior Observation Form</vt:lpstr>
      <vt:lpstr>How the Data Helps</vt:lpstr>
      <vt:lpstr>Step 2- Strategize/Reasoning</vt:lpstr>
      <vt:lpstr>Step 3-Apply/Try Various Sensory Strategies</vt:lpstr>
      <vt:lpstr>Sensory Tools In Use</vt:lpstr>
      <vt:lpstr>A Mock Schedule</vt:lpstr>
      <vt:lpstr>Data Collecting</vt:lpstr>
      <vt:lpstr>Sensory Toolbox</vt:lpstr>
      <vt:lpstr>Example of a Sensory Maze    completed by my nephew Gavin</vt:lpstr>
      <vt:lpstr>Step 4-Monitor</vt:lpstr>
      <vt:lpstr>Student Plan</vt:lpstr>
      <vt:lpstr>Sensory Activities</vt:lpstr>
      <vt:lpstr>Activities Cont.</vt:lpstr>
      <vt:lpstr>Resources to Use</vt:lpstr>
      <vt:lpstr>References</vt:lpstr>
      <vt:lpstr>References Cont.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2020-05-29T19:25:21Z</dcterms:created>
  <dcterms:modified xsi:type="dcterms:W3CDTF">2020-06-12T17:33:24Z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