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</p:sldIdLst>
  <p:sldSz cx="7543800" cy="9829800"/>
  <p:notesSz cx="6858000" cy="9144000"/>
  <p:defaultTextStyle>
    <a:defPPr>
      <a:defRPr lang="en-US"/>
    </a:defPPr>
    <a:lvl1pPr marL="0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1pPr>
    <a:lvl2pPr marL="496323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2pPr>
    <a:lvl3pPr marL="992648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3pPr>
    <a:lvl4pPr marL="1488972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4pPr>
    <a:lvl5pPr marL="1985296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5pPr>
    <a:lvl6pPr marL="2481620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6pPr>
    <a:lvl7pPr marL="2977944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7pPr>
    <a:lvl8pPr marL="3474268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8pPr>
    <a:lvl9pPr marL="3970592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82" autoAdjust="0"/>
    <p:restoredTop sz="94660"/>
  </p:normalViewPr>
  <p:slideViewPr>
    <p:cSldViewPr snapToGrid="0">
      <p:cViewPr>
        <p:scale>
          <a:sx n="95" d="100"/>
          <a:sy n="95" d="100"/>
        </p:scale>
        <p:origin x="130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785" y="1608722"/>
            <a:ext cx="6412230" cy="3422227"/>
          </a:xfrm>
        </p:spPr>
        <p:txBody>
          <a:bodyPr anchor="b"/>
          <a:lstStyle>
            <a:lvl1pPr algn="ctr">
              <a:defRPr sz="397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2975" y="5162922"/>
            <a:ext cx="5657850" cy="2373259"/>
          </a:xfrm>
        </p:spPr>
        <p:txBody>
          <a:bodyPr/>
          <a:lstStyle>
            <a:lvl1pPr marL="0" indent="0" algn="ctr">
              <a:buNone/>
              <a:defRPr sz="1588"/>
            </a:lvl1pPr>
            <a:lvl2pPr marL="302575" indent="0" algn="ctr">
              <a:buNone/>
              <a:defRPr sz="1324"/>
            </a:lvl2pPr>
            <a:lvl3pPr marL="605150" indent="0" algn="ctr">
              <a:buNone/>
              <a:defRPr sz="1191"/>
            </a:lvl3pPr>
            <a:lvl4pPr marL="907725" indent="0" algn="ctr">
              <a:buNone/>
              <a:defRPr sz="1059"/>
            </a:lvl4pPr>
            <a:lvl5pPr marL="1210300" indent="0" algn="ctr">
              <a:buNone/>
              <a:defRPr sz="1059"/>
            </a:lvl5pPr>
            <a:lvl6pPr marL="1512875" indent="0" algn="ctr">
              <a:buNone/>
              <a:defRPr sz="1059"/>
            </a:lvl6pPr>
            <a:lvl7pPr marL="1815450" indent="0" algn="ctr">
              <a:buNone/>
              <a:defRPr sz="1059"/>
            </a:lvl7pPr>
            <a:lvl8pPr marL="2118025" indent="0" algn="ctr">
              <a:buNone/>
              <a:defRPr sz="1059"/>
            </a:lvl8pPr>
            <a:lvl9pPr marL="2420600" indent="0" algn="ctr">
              <a:buNone/>
              <a:defRPr sz="105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4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8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98534" y="523348"/>
            <a:ext cx="1626632" cy="8330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638" y="523348"/>
            <a:ext cx="4785598" cy="83303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0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709" y="2450628"/>
            <a:ext cx="6506528" cy="4088923"/>
          </a:xfrm>
        </p:spPr>
        <p:txBody>
          <a:bodyPr anchor="b"/>
          <a:lstStyle>
            <a:lvl1pPr>
              <a:defRPr sz="397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709" y="6578233"/>
            <a:ext cx="6506528" cy="2150268"/>
          </a:xfrm>
        </p:spPr>
        <p:txBody>
          <a:bodyPr/>
          <a:lstStyle>
            <a:lvl1pPr marL="0" indent="0">
              <a:buNone/>
              <a:defRPr sz="1588">
                <a:solidFill>
                  <a:schemeClr val="tx1"/>
                </a:solidFill>
              </a:defRPr>
            </a:lvl1pPr>
            <a:lvl2pPr marL="302575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2pPr>
            <a:lvl3pPr marL="605150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3pPr>
            <a:lvl4pPr marL="907725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4pPr>
            <a:lvl5pPr marL="1210300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5pPr>
            <a:lvl6pPr marL="1512875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6pPr>
            <a:lvl7pPr marL="1815450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7pPr>
            <a:lvl8pPr marL="2118025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8pPr>
            <a:lvl9pPr marL="2420600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2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637" y="2616729"/>
            <a:ext cx="3206115" cy="62369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9049" y="2616729"/>
            <a:ext cx="3206115" cy="62369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5/10/21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21" y="523350"/>
            <a:ext cx="6506528" cy="18999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621" y="2409669"/>
            <a:ext cx="3191381" cy="1180940"/>
          </a:xfrm>
        </p:spPr>
        <p:txBody>
          <a:bodyPr anchor="b"/>
          <a:lstStyle>
            <a:lvl1pPr marL="0" indent="0">
              <a:buNone/>
              <a:defRPr sz="1588" b="1"/>
            </a:lvl1pPr>
            <a:lvl2pPr marL="302575" indent="0">
              <a:buNone/>
              <a:defRPr sz="1324" b="1"/>
            </a:lvl2pPr>
            <a:lvl3pPr marL="605150" indent="0">
              <a:buNone/>
              <a:defRPr sz="1191" b="1"/>
            </a:lvl3pPr>
            <a:lvl4pPr marL="907725" indent="0">
              <a:buNone/>
              <a:defRPr sz="1059" b="1"/>
            </a:lvl4pPr>
            <a:lvl5pPr marL="1210300" indent="0">
              <a:buNone/>
              <a:defRPr sz="1059" b="1"/>
            </a:lvl5pPr>
            <a:lvl6pPr marL="1512875" indent="0">
              <a:buNone/>
              <a:defRPr sz="1059" b="1"/>
            </a:lvl6pPr>
            <a:lvl7pPr marL="1815450" indent="0">
              <a:buNone/>
              <a:defRPr sz="1059" b="1"/>
            </a:lvl7pPr>
            <a:lvl8pPr marL="2118025" indent="0">
              <a:buNone/>
              <a:defRPr sz="1059" b="1"/>
            </a:lvl8pPr>
            <a:lvl9pPr marL="2420600" indent="0">
              <a:buNone/>
              <a:defRPr sz="105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621" y="3590607"/>
            <a:ext cx="3191381" cy="5281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051" y="2409669"/>
            <a:ext cx="3207097" cy="1180940"/>
          </a:xfrm>
        </p:spPr>
        <p:txBody>
          <a:bodyPr anchor="b"/>
          <a:lstStyle>
            <a:lvl1pPr marL="0" indent="0">
              <a:buNone/>
              <a:defRPr sz="1588" b="1"/>
            </a:lvl1pPr>
            <a:lvl2pPr marL="302575" indent="0">
              <a:buNone/>
              <a:defRPr sz="1324" b="1"/>
            </a:lvl2pPr>
            <a:lvl3pPr marL="605150" indent="0">
              <a:buNone/>
              <a:defRPr sz="1191" b="1"/>
            </a:lvl3pPr>
            <a:lvl4pPr marL="907725" indent="0">
              <a:buNone/>
              <a:defRPr sz="1059" b="1"/>
            </a:lvl4pPr>
            <a:lvl5pPr marL="1210300" indent="0">
              <a:buNone/>
              <a:defRPr sz="1059" b="1"/>
            </a:lvl5pPr>
            <a:lvl6pPr marL="1512875" indent="0">
              <a:buNone/>
              <a:defRPr sz="1059" b="1"/>
            </a:lvl6pPr>
            <a:lvl7pPr marL="1815450" indent="0">
              <a:buNone/>
              <a:defRPr sz="1059" b="1"/>
            </a:lvl7pPr>
            <a:lvl8pPr marL="2118025" indent="0">
              <a:buNone/>
              <a:defRPr sz="1059" b="1"/>
            </a:lvl8pPr>
            <a:lvl9pPr marL="2420600" indent="0">
              <a:buNone/>
              <a:defRPr sz="105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051" y="3590607"/>
            <a:ext cx="3207097" cy="5281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5/10/21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1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5/10/21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5/10/21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2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19" y="655320"/>
            <a:ext cx="2433072" cy="2293620"/>
          </a:xfrm>
        </p:spPr>
        <p:txBody>
          <a:bodyPr anchor="b"/>
          <a:lstStyle>
            <a:lvl1pPr>
              <a:defRPr sz="2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099" y="1415312"/>
            <a:ext cx="3819049" cy="6985530"/>
          </a:xfrm>
        </p:spPr>
        <p:txBody>
          <a:bodyPr/>
          <a:lstStyle>
            <a:lvl1pPr>
              <a:defRPr sz="2118"/>
            </a:lvl1pPr>
            <a:lvl2pPr>
              <a:defRPr sz="1853"/>
            </a:lvl2pPr>
            <a:lvl3pPr>
              <a:defRPr sz="1588"/>
            </a:lvl3pPr>
            <a:lvl4pPr>
              <a:defRPr sz="1324"/>
            </a:lvl4pPr>
            <a:lvl5pPr>
              <a:defRPr sz="1324"/>
            </a:lvl5pPr>
            <a:lvl6pPr>
              <a:defRPr sz="1324"/>
            </a:lvl6pPr>
            <a:lvl7pPr>
              <a:defRPr sz="1324"/>
            </a:lvl7pPr>
            <a:lvl8pPr>
              <a:defRPr sz="1324"/>
            </a:lvl8pPr>
            <a:lvl9pPr>
              <a:defRPr sz="13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619" y="2948942"/>
            <a:ext cx="2433072" cy="5463276"/>
          </a:xfrm>
        </p:spPr>
        <p:txBody>
          <a:bodyPr/>
          <a:lstStyle>
            <a:lvl1pPr marL="0" indent="0">
              <a:buNone/>
              <a:defRPr sz="1059"/>
            </a:lvl1pPr>
            <a:lvl2pPr marL="302575" indent="0">
              <a:buNone/>
              <a:defRPr sz="927"/>
            </a:lvl2pPr>
            <a:lvl3pPr marL="605150" indent="0">
              <a:buNone/>
              <a:defRPr sz="794"/>
            </a:lvl3pPr>
            <a:lvl4pPr marL="907725" indent="0">
              <a:buNone/>
              <a:defRPr sz="662"/>
            </a:lvl4pPr>
            <a:lvl5pPr marL="1210300" indent="0">
              <a:buNone/>
              <a:defRPr sz="662"/>
            </a:lvl5pPr>
            <a:lvl6pPr marL="1512875" indent="0">
              <a:buNone/>
              <a:defRPr sz="662"/>
            </a:lvl6pPr>
            <a:lvl7pPr marL="1815450" indent="0">
              <a:buNone/>
              <a:defRPr sz="662"/>
            </a:lvl7pPr>
            <a:lvl8pPr marL="2118025" indent="0">
              <a:buNone/>
              <a:defRPr sz="662"/>
            </a:lvl8pPr>
            <a:lvl9pPr marL="2420600" indent="0">
              <a:buNone/>
              <a:defRPr sz="6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5/10/21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5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19" y="655320"/>
            <a:ext cx="2433072" cy="2293620"/>
          </a:xfrm>
        </p:spPr>
        <p:txBody>
          <a:bodyPr anchor="b"/>
          <a:lstStyle>
            <a:lvl1pPr>
              <a:defRPr sz="2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7099" y="1415312"/>
            <a:ext cx="3819049" cy="6985530"/>
          </a:xfrm>
        </p:spPr>
        <p:txBody>
          <a:bodyPr anchor="t"/>
          <a:lstStyle>
            <a:lvl1pPr marL="0" indent="0">
              <a:buNone/>
              <a:defRPr sz="2118"/>
            </a:lvl1pPr>
            <a:lvl2pPr marL="302575" indent="0">
              <a:buNone/>
              <a:defRPr sz="1853"/>
            </a:lvl2pPr>
            <a:lvl3pPr marL="605150" indent="0">
              <a:buNone/>
              <a:defRPr sz="1588"/>
            </a:lvl3pPr>
            <a:lvl4pPr marL="907725" indent="0">
              <a:buNone/>
              <a:defRPr sz="1324"/>
            </a:lvl4pPr>
            <a:lvl5pPr marL="1210300" indent="0">
              <a:buNone/>
              <a:defRPr sz="1324"/>
            </a:lvl5pPr>
            <a:lvl6pPr marL="1512875" indent="0">
              <a:buNone/>
              <a:defRPr sz="1324"/>
            </a:lvl6pPr>
            <a:lvl7pPr marL="1815450" indent="0">
              <a:buNone/>
              <a:defRPr sz="1324"/>
            </a:lvl7pPr>
            <a:lvl8pPr marL="2118025" indent="0">
              <a:buNone/>
              <a:defRPr sz="1324"/>
            </a:lvl8pPr>
            <a:lvl9pPr marL="2420600" indent="0">
              <a:buNone/>
              <a:defRPr sz="13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619" y="2948942"/>
            <a:ext cx="2433072" cy="5463276"/>
          </a:xfrm>
        </p:spPr>
        <p:txBody>
          <a:bodyPr/>
          <a:lstStyle>
            <a:lvl1pPr marL="0" indent="0">
              <a:buNone/>
              <a:defRPr sz="1059"/>
            </a:lvl1pPr>
            <a:lvl2pPr marL="302575" indent="0">
              <a:buNone/>
              <a:defRPr sz="927"/>
            </a:lvl2pPr>
            <a:lvl3pPr marL="605150" indent="0">
              <a:buNone/>
              <a:defRPr sz="794"/>
            </a:lvl3pPr>
            <a:lvl4pPr marL="907725" indent="0">
              <a:buNone/>
              <a:defRPr sz="662"/>
            </a:lvl4pPr>
            <a:lvl5pPr marL="1210300" indent="0">
              <a:buNone/>
              <a:defRPr sz="662"/>
            </a:lvl5pPr>
            <a:lvl6pPr marL="1512875" indent="0">
              <a:buNone/>
              <a:defRPr sz="662"/>
            </a:lvl6pPr>
            <a:lvl7pPr marL="1815450" indent="0">
              <a:buNone/>
              <a:defRPr sz="662"/>
            </a:lvl7pPr>
            <a:lvl8pPr marL="2118025" indent="0">
              <a:buNone/>
              <a:defRPr sz="662"/>
            </a:lvl8pPr>
            <a:lvl9pPr marL="2420600" indent="0">
              <a:buNone/>
              <a:defRPr sz="6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5/10/21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638" y="523350"/>
            <a:ext cx="6506528" cy="1899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638" y="2616729"/>
            <a:ext cx="6506528" cy="6236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0708D-3319-48DB-954E-F3E7E1172CC4}" type="datetimeFigureOut">
              <a:rPr lang="en-US" smtClean="0"/>
              <a:t>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5150" rtl="0" eaLnBrk="1" latinLnBrk="0" hangingPunct="1">
        <a:lnSpc>
          <a:spcPct val="90000"/>
        </a:lnSpc>
        <a:spcBef>
          <a:spcPct val="0"/>
        </a:spcBef>
        <a:buNone/>
        <a:defRPr sz="29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287" indent="-151287" algn="l" defTabSz="605150" rtl="0" eaLnBrk="1" latinLnBrk="0" hangingPunct="1">
        <a:lnSpc>
          <a:spcPct val="90000"/>
        </a:lnSpc>
        <a:spcBef>
          <a:spcPts val="662"/>
        </a:spcBef>
        <a:buFont typeface="Arial" panose="020B0604020202020204" pitchFamily="34" charset="0"/>
        <a:buChar char="•"/>
        <a:defRPr sz="1853" kern="1200">
          <a:solidFill>
            <a:schemeClr val="tx1"/>
          </a:solidFill>
          <a:latin typeface="+mn-lt"/>
          <a:ea typeface="+mn-ea"/>
          <a:cs typeface="+mn-cs"/>
        </a:defRPr>
      </a:lvl1pPr>
      <a:lvl2pPr marL="453862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756437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+mn-lt"/>
          <a:ea typeface="+mn-ea"/>
          <a:cs typeface="+mn-cs"/>
        </a:defRPr>
      </a:lvl3pPr>
      <a:lvl4pPr marL="1059012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4pPr>
      <a:lvl5pPr marL="1361587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5pPr>
      <a:lvl6pPr marL="1664162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6pPr>
      <a:lvl7pPr marL="1966737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7pPr>
      <a:lvl8pPr marL="2269312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8pPr>
      <a:lvl9pPr marL="2571887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1pPr>
      <a:lvl2pPr marL="302575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2pPr>
      <a:lvl3pPr marL="605150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3pPr>
      <a:lvl4pPr marL="907725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4pPr>
      <a:lvl5pPr marL="1210300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5pPr>
      <a:lvl6pPr marL="1512875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6pPr>
      <a:lvl7pPr marL="1815450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7pPr>
      <a:lvl8pPr marL="2118025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8pPr>
      <a:lvl9pPr marL="2420600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P8ry4qu8pU0qp6TnLkYCpTT6IdQ_RfbJoO2Bg9YMdWA/edi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A0E6CC-2C13-42C5-9A89-B171F9353B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43800" cy="9829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472751-5B6E-4880-BE1D-1121B7BAFBDE}"/>
              </a:ext>
            </a:extLst>
          </p:cNvPr>
          <p:cNvSpPr txBox="1"/>
          <p:nvPr/>
        </p:nvSpPr>
        <p:spPr>
          <a:xfrm>
            <a:off x="531341" y="1754659"/>
            <a:ext cx="63884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entury Gothic" panose="020B0502020202020204" pitchFamily="34" charset="0"/>
              </a:rPr>
              <a:t>May’s Monthly Resources</a:t>
            </a:r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800" dirty="0">
                <a:latin typeface="Century Gothic" panose="020B0502020202020204" pitchFamily="34" charset="0"/>
                <a:hlinkClick r:id="rId3"/>
              </a:rPr>
              <a:t>https://docs.google.com/document/d/1P8ry4qu8pU0qp6TnLkYCpTT6IdQ_RfbJoO2Bg9YMdWA/edit</a:t>
            </a:r>
            <a:endParaRPr lang="en-US" sz="800" dirty="0">
              <a:latin typeface="Century Gothic" panose="020B0502020202020204" pitchFamily="34" charset="0"/>
            </a:endParaRPr>
          </a:p>
          <a:p>
            <a:pPr algn="ctr"/>
            <a:endParaRPr lang="en-US" sz="4000" dirty="0">
              <a:latin typeface="Century Gothic" panose="020B0502020202020204" pitchFamily="34" charset="0"/>
            </a:endParaRPr>
          </a:p>
          <a:p>
            <a:pPr algn="ctr"/>
            <a:endParaRPr lang="en-US" sz="40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B2AA0C-3166-4BE3-8590-C923E91AD238}"/>
              </a:ext>
            </a:extLst>
          </p:cNvPr>
          <p:cNvSpPr txBox="1"/>
          <p:nvPr/>
        </p:nvSpPr>
        <p:spPr>
          <a:xfrm>
            <a:off x="378230" y="2660821"/>
            <a:ext cx="30109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Century Gothic" panose="020B0502020202020204" pitchFamily="34" charset="0"/>
              </a:rPr>
              <a:t>English Language Learners Resources</a:t>
            </a:r>
            <a:endParaRPr lang="en-US" sz="900" b="1" dirty="0"/>
          </a:p>
          <a:p>
            <a:r>
              <a:rPr lang="en-US" sz="900" b="1" dirty="0"/>
              <a:t>Literacy Volunteers of Berkshire County </a:t>
            </a:r>
          </a:p>
          <a:p>
            <a:r>
              <a:rPr lang="en-US" sz="900" dirty="0"/>
              <a:t>1 Wendall Avenue offers </a:t>
            </a:r>
            <a:r>
              <a:rPr lang="en-US" sz="900" b="1" dirty="0"/>
              <a:t>free </a:t>
            </a:r>
            <a:r>
              <a:rPr lang="en-US" sz="900" dirty="0"/>
              <a:t>English tutors</a:t>
            </a:r>
          </a:p>
          <a:p>
            <a:endParaRPr lang="en-US" sz="900" dirty="0"/>
          </a:p>
          <a:p>
            <a:r>
              <a:rPr lang="en-US" sz="900" b="1" dirty="0"/>
              <a:t>18 Degrees: ELL Family Resource Center</a:t>
            </a:r>
          </a:p>
          <a:p>
            <a:r>
              <a:rPr lang="en-US" sz="900" dirty="0"/>
              <a:t>Latino Support Groups</a:t>
            </a:r>
          </a:p>
          <a:p>
            <a:r>
              <a:rPr lang="en-US" sz="900" dirty="0"/>
              <a:t>Spanish Parenting Classes</a:t>
            </a:r>
          </a:p>
          <a:p>
            <a:r>
              <a:rPr lang="en-US" sz="900" b="1" dirty="0"/>
              <a:t>https://wida.wisc.edu/teach/learners/engagement</a:t>
            </a:r>
          </a:p>
          <a:p>
            <a:br>
              <a:rPr lang="en-US" sz="1400" dirty="0"/>
            </a:b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1EAA5B-FF56-4FFD-863F-4958895E4EF3}"/>
              </a:ext>
            </a:extLst>
          </p:cNvPr>
          <p:cNvSpPr txBox="1"/>
          <p:nvPr/>
        </p:nvSpPr>
        <p:spPr>
          <a:xfrm>
            <a:off x="531341" y="4048897"/>
            <a:ext cx="3010930" cy="379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</a:rPr>
              <a:t>Clothing Resources:</a:t>
            </a:r>
          </a:p>
          <a:p>
            <a:pPr algn="ctr"/>
            <a:endParaRPr lang="en-US" sz="2000" dirty="0">
              <a:latin typeface="Century Gothic" panose="020B0502020202020204" pitchFamily="34" charset="0"/>
            </a:endParaRPr>
          </a:p>
          <a:p>
            <a:pPr algn="ctr"/>
            <a:r>
              <a:rPr lang="en-US" sz="1050" dirty="0">
                <a:latin typeface="Century Gothic" panose="020B0502020202020204" pitchFamily="34" charset="0"/>
              </a:rPr>
              <a:t>Berkshire Dream Center</a:t>
            </a:r>
          </a:p>
          <a:p>
            <a:pPr algn="ctr"/>
            <a:r>
              <a:rPr lang="en-US" sz="1050" dirty="0">
                <a:latin typeface="Century Gothic" panose="020B0502020202020204" pitchFamily="34" charset="0"/>
              </a:rPr>
              <a:t>475 Tyler Street </a:t>
            </a:r>
          </a:p>
          <a:p>
            <a:pPr algn="ctr"/>
            <a:r>
              <a:rPr lang="en-US" sz="1050" dirty="0">
                <a:latin typeface="Century Gothic" panose="020B0502020202020204" pitchFamily="34" charset="0"/>
              </a:rPr>
              <a:t>Pittsfield, MA 01201</a:t>
            </a:r>
          </a:p>
          <a:p>
            <a:pPr algn="ctr"/>
            <a:r>
              <a:rPr lang="en-US" sz="1050" dirty="0">
                <a:latin typeface="Century Gothic" panose="020B0502020202020204" pitchFamily="34" charset="0"/>
              </a:rPr>
              <a:t>Diaper Distribution/Food Distribution Tuesdays 2:30-3:30</a:t>
            </a:r>
          </a:p>
          <a:p>
            <a:pPr algn="ctr"/>
            <a:endParaRPr lang="en-US" sz="1050" dirty="0">
              <a:latin typeface="Century Gothic" panose="020B0502020202020204" pitchFamily="34" charset="0"/>
            </a:endParaRPr>
          </a:p>
          <a:p>
            <a:pPr algn="ctr"/>
            <a:r>
              <a:rPr lang="en-US" sz="1050" dirty="0">
                <a:latin typeface="Century Gothic" panose="020B0502020202020204" pitchFamily="34" charset="0"/>
              </a:rPr>
              <a:t>Christian Center</a:t>
            </a:r>
          </a:p>
          <a:p>
            <a:pPr algn="ctr"/>
            <a:r>
              <a:rPr lang="en-US" sz="1050" dirty="0">
                <a:latin typeface="Century Gothic" panose="020B0502020202020204" pitchFamily="34" charset="0"/>
              </a:rPr>
              <a:t>193 Robbins Ave</a:t>
            </a:r>
          </a:p>
          <a:p>
            <a:pPr algn="ctr"/>
            <a:r>
              <a:rPr lang="en-US" sz="1050" dirty="0">
                <a:latin typeface="Century Gothic" panose="020B0502020202020204" pitchFamily="34" charset="0"/>
              </a:rPr>
              <a:t>Pittsfield, MA 01201</a:t>
            </a:r>
            <a:br>
              <a:rPr lang="en-US" sz="1050" dirty="0">
                <a:latin typeface="Century Gothic" panose="020B0502020202020204" pitchFamily="34" charset="0"/>
              </a:rPr>
            </a:br>
            <a:r>
              <a:rPr lang="en-US" sz="1050" dirty="0">
                <a:latin typeface="Century Gothic" panose="020B0502020202020204" pitchFamily="34" charset="0"/>
              </a:rPr>
              <a:t>9:00-3:00 Mon-Friday</a:t>
            </a:r>
          </a:p>
          <a:p>
            <a:pPr algn="ctr"/>
            <a:endParaRPr lang="en-US" sz="1400" dirty="0">
              <a:latin typeface="Century Gothic" panose="020B0502020202020204" pitchFamily="34" charset="0"/>
            </a:endParaRPr>
          </a:p>
          <a:p>
            <a:pPr algn="ctr"/>
            <a:r>
              <a:rPr lang="en-US" sz="1050" dirty="0">
                <a:latin typeface="Century Gothic" panose="020B0502020202020204" pitchFamily="34" charset="0"/>
              </a:rPr>
              <a:t>Salvation Army</a:t>
            </a:r>
          </a:p>
          <a:p>
            <a:pPr algn="ctr"/>
            <a:r>
              <a:rPr lang="en-US" sz="1050" dirty="0">
                <a:latin typeface="Century Gothic" panose="020B0502020202020204" pitchFamily="34" charset="0"/>
              </a:rPr>
              <a:t>198 West Street</a:t>
            </a:r>
          </a:p>
          <a:p>
            <a:pPr algn="ctr"/>
            <a:r>
              <a:rPr lang="en-US" sz="1050" dirty="0">
                <a:latin typeface="Century Gothic" panose="020B0502020202020204" pitchFamily="34" charset="0"/>
              </a:rPr>
              <a:t>Pittsfield, MA 01201 Monday-Friday 9:00-3:00 </a:t>
            </a:r>
          </a:p>
          <a:p>
            <a:pPr algn="ctr"/>
            <a:endParaRPr lang="en-US" sz="1400" dirty="0">
              <a:latin typeface="Century Gothic" panose="020B0502020202020204" pitchFamily="34" charset="0"/>
            </a:endParaRPr>
          </a:p>
          <a:p>
            <a:pPr algn="ctr"/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E5DEAF-F9E2-4212-8491-5A83D722C27F}"/>
              </a:ext>
            </a:extLst>
          </p:cNvPr>
          <p:cNvSpPr txBox="1"/>
          <p:nvPr/>
        </p:nvSpPr>
        <p:spPr>
          <a:xfrm>
            <a:off x="3904735" y="2660821"/>
            <a:ext cx="34598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</a:rPr>
              <a:t>Food Resources/Pantry</a:t>
            </a:r>
          </a:p>
          <a:p>
            <a:pPr algn="ctr"/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1200" dirty="0">
                <a:latin typeface="Century Gothic" panose="020B0502020202020204" pitchFamily="34" charset="0"/>
              </a:rPr>
              <a:t>Berkshire Dream Center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475 Tyler Street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(Tuesdays 4:00pm-5:00pm)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dirty="0">
                <a:latin typeface="Century Gothic" panose="020B0502020202020204" pitchFamily="34" charset="0"/>
              </a:rPr>
              <a:t>Christian Assembly Church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850 Williams Street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(Wed/Fri 10:00am-1:00pm)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dirty="0">
                <a:latin typeface="Century Gothic" panose="020B0502020202020204" pitchFamily="34" charset="0"/>
              </a:rPr>
              <a:t>Christian Center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193 Robbins Ave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(Mon-Thurs 10:00am-1:00pm)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dirty="0">
                <a:latin typeface="Century Gothic" panose="020B0502020202020204" pitchFamily="34" charset="0"/>
              </a:rPr>
              <a:t>St. Mark’s Church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400 West Street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(Last two Fridays of each month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9:00-11:00am)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dirty="0">
                <a:latin typeface="Century Gothic" panose="020B0502020202020204" pitchFamily="34" charset="0"/>
              </a:rPr>
              <a:t>Salvation Army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198 West Street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Wed-Fri 10:00am-2:00pm</a:t>
            </a:r>
          </a:p>
          <a:p>
            <a:pPr algn="ctr"/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5A9E2E-37A7-4D48-8A04-E395564BE10C}"/>
              </a:ext>
            </a:extLst>
          </p:cNvPr>
          <p:cNvSpPr txBox="1"/>
          <p:nvPr/>
        </p:nvSpPr>
        <p:spPr>
          <a:xfrm>
            <a:off x="1867931" y="7367256"/>
            <a:ext cx="549669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 Student Support Resources</a:t>
            </a: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18 degrees</a:t>
            </a:r>
          </a:p>
          <a:p>
            <a:pPr algn="ctr"/>
            <a:r>
              <a:rPr lang="en-US" sz="1100" dirty="0">
                <a:latin typeface="Century Gothic" panose="020B0502020202020204" pitchFamily="34" charset="0"/>
              </a:rPr>
              <a:t>Out of school: </a:t>
            </a:r>
            <a:r>
              <a:rPr lang="en-US" sz="1100" dirty="0"/>
              <a:t>Located at Morningside Community and Conte Community Schools your child will receive healthy snacks, homework help, outside play and lots of activities to keep them engaged and safe.</a:t>
            </a:r>
          </a:p>
          <a:p>
            <a:pPr algn="ctr"/>
            <a:endParaRPr lang="en-US" sz="1100" dirty="0">
              <a:latin typeface="Century Gothic" panose="020B0502020202020204" pitchFamily="34" charset="0"/>
            </a:endParaRPr>
          </a:p>
          <a:p>
            <a:pPr algn="ctr"/>
            <a:r>
              <a:rPr lang="en-US" sz="1100" dirty="0"/>
              <a:t>Family Resource Center: Services are available to anyone regardless of income, insurance or resident status</a:t>
            </a:r>
          </a:p>
          <a:p>
            <a:pPr algn="ctr"/>
            <a:endParaRPr lang="en-US" sz="1100" dirty="0">
              <a:latin typeface="Century Gothic" panose="020B0502020202020204" pitchFamily="34" charset="0"/>
            </a:endParaRPr>
          </a:p>
          <a:p>
            <a:pPr algn="ctr"/>
            <a:r>
              <a:rPr lang="en-US" sz="1050" dirty="0">
                <a:latin typeface="Century Gothic" panose="020B0502020202020204" pitchFamily="34" charset="0"/>
              </a:rPr>
              <a:t>Boys and Girls Club after school program</a:t>
            </a:r>
          </a:p>
          <a:p>
            <a:pPr algn="ctr"/>
            <a:r>
              <a:rPr lang="en-US" sz="1050" dirty="0">
                <a:latin typeface="Century Gothic" panose="020B0502020202020204" pitchFamily="34" charset="0"/>
              </a:rPr>
              <a:t>Before and after school program</a:t>
            </a:r>
          </a:p>
        </p:txBody>
      </p:sp>
    </p:spTree>
    <p:extLst>
      <p:ext uri="{BB962C8B-B14F-4D97-AF65-F5344CB8AC3E}">
        <p14:creationId xmlns:p14="http://schemas.microsoft.com/office/powerpoint/2010/main" val="2750816245"/>
      </p:ext>
    </p:extLst>
  </p:cSld>
  <p:clrMapOvr>
    <a:masterClrMapping/>
  </p:clrMapOvr>
</p:sld>
</file>

<file path=ppt/theme/theme1.xml><?xml version="1.0" encoding="utf-8"?>
<a:theme xmlns:a="http://schemas.openxmlformats.org/drawingml/2006/main" name="Jacqueline 2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queline 2 Theme" id="{F2A0E46D-CB3E-4333-BAEF-F79F24F7802B}" vid="{63EAA7B2-CC44-493F-AE9F-A2C96BBEF6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Jacqueline 2 Theme</Template>
  <TotalTime>47500</TotalTime>
  <Words>234</Words>
  <Application>Microsoft Macintosh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Jacqueline 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Ortiz</dc:creator>
  <cp:lastModifiedBy>Microsoft Office User</cp:lastModifiedBy>
  <cp:revision>22</cp:revision>
  <cp:lastPrinted>2021-05-04T20:49:50Z</cp:lastPrinted>
  <dcterms:created xsi:type="dcterms:W3CDTF">2020-07-31T16:27:19Z</dcterms:created>
  <dcterms:modified xsi:type="dcterms:W3CDTF">2021-05-10T21:00:37Z</dcterms:modified>
</cp:coreProperties>
</file>