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1" r:id="rId5"/>
    <p:sldId id="259" r:id="rId6"/>
    <p:sldId id="262" r:id="rId7"/>
    <p:sldId id="260"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5/11/2021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5/11/2021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5/11/2021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 Argument for Bilingual Education</a:t>
            </a:r>
          </a:p>
        </p:txBody>
      </p:sp>
      <p:sp>
        <p:nvSpPr>
          <p:cNvPr id="3" name="Subtitle 2"/>
          <p:cNvSpPr>
            <a:spLocks noGrp="1"/>
          </p:cNvSpPr>
          <p:nvPr>
            <p:ph type="subTitle" idx="1"/>
          </p:nvPr>
        </p:nvSpPr>
        <p:spPr/>
        <p:txBody>
          <a:bodyPr/>
          <a:lstStyle/>
          <a:p>
            <a:r>
              <a:rPr lang="en-US" dirty="0"/>
              <a:t>Matthew Horton</a:t>
            </a:r>
          </a:p>
        </p:txBody>
      </p:sp>
    </p:spTree>
    <p:extLst>
      <p:ext uri="{BB962C8B-B14F-4D97-AF65-F5344CB8AC3E}">
        <p14:creationId xmlns:p14="http://schemas.microsoft.com/office/powerpoint/2010/main" val="2439396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Obstacles to bilingual education</a:t>
            </a:r>
          </a:p>
        </p:txBody>
      </p:sp>
      <p:sp>
        <p:nvSpPr>
          <p:cNvPr id="3" name="Content Placeholder 2"/>
          <p:cNvSpPr>
            <a:spLocks noGrp="1"/>
          </p:cNvSpPr>
          <p:nvPr>
            <p:ph idx="1"/>
          </p:nvPr>
        </p:nvSpPr>
        <p:spPr/>
        <p:txBody>
          <a:bodyPr/>
          <a:lstStyle/>
          <a:p>
            <a:r>
              <a:rPr lang="en-US" dirty="0"/>
              <a:t>See Handout</a:t>
            </a:r>
          </a:p>
        </p:txBody>
      </p:sp>
    </p:spTree>
    <p:extLst>
      <p:ext uri="{BB962C8B-B14F-4D97-AF65-F5344CB8AC3E}">
        <p14:creationId xmlns:p14="http://schemas.microsoft.com/office/powerpoint/2010/main" val="1848858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Bilingual Education Interview</a:t>
            </a:r>
          </a:p>
        </p:txBody>
      </p:sp>
      <p:sp>
        <p:nvSpPr>
          <p:cNvPr id="3" name="Content Placeholder 2"/>
          <p:cNvSpPr>
            <a:spLocks noGrp="1"/>
          </p:cNvSpPr>
          <p:nvPr>
            <p:ph idx="1"/>
          </p:nvPr>
        </p:nvSpPr>
        <p:spPr/>
        <p:txBody>
          <a:bodyPr/>
          <a:lstStyle/>
          <a:p>
            <a:r>
              <a:rPr lang="en-US" dirty="0"/>
              <a:t>https://www.youtube.com/watch?v=g3qQOubx-yg&amp;t=270s</a:t>
            </a:r>
            <a:endParaRPr lang="en-US" dirty="0"/>
          </a:p>
        </p:txBody>
      </p:sp>
    </p:spTree>
    <p:extLst>
      <p:ext uri="{BB962C8B-B14F-4D97-AF65-F5344CB8AC3E}">
        <p14:creationId xmlns:p14="http://schemas.microsoft.com/office/powerpoint/2010/main" val="294947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Bilingual Education?</a:t>
            </a:r>
          </a:p>
        </p:txBody>
      </p:sp>
      <p:sp>
        <p:nvSpPr>
          <p:cNvPr id="3" name="Content Placeholder 2"/>
          <p:cNvSpPr>
            <a:spLocks noGrp="1"/>
          </p:cNvSpPr>
          <p:nvPr>
            <p:ph idx="1"/>
          </p:nvPr>
        </p:nvSpPr>
        <p:spPr>
          <a:xfrm>
            <a:off x="2231136" y="2398643"/>
            <a:ext cx="7729728" cy="3962399"/>
          </a:xfrm>
        </p:spPr>
        <p:txBody>
          <a:bodyPr>
            <a:normAutofit lnSpcReduction="10000"/>
          </a:bodyPr>
          <a:lstStyle/>
          <a:p>
            <a:r>
              <a:rPr lang="en-US" sz="2400" dirty="0"/>
              <a:t>Bilingual Education refers to education in which content is taught in two or more languages- a native language or languages, and a secondary language</a:t>
            </a:r>
          </a:p>
          <a:p>
            <a:r>
              <a:rPr lang="en-US" sz="2400" dirty="0"/>
              <a:t>A primary goal of bilingual education is to assist students in the development of their secondary skills while maintaining and increasing their skills in their primary language, which is used to help them acquire secondary language skills </a:t>
            </a:r>
          </a:p>
          <a:p>
            <a:r>
              <a:rPr lang="en-US" sz="2400" dirty="0"/>
              <a:t>There are several different formats in which bilingual education is implemented </a:t>
            </a:r>
          </a:p>
          <a:p>
            <a:endParaRPr lang="en-US" sz="2400" dirty="0"/>
          </a:p>
        </p:txBody>
      </p:sp>
    </p:spTree>
    <p:extLst>
      <p:ext uri="{BB962C8B-B14F-4D97-AF65-F5344CB8AC3E}">
        <p14:creationId xmlns:p14="http://schemas.microsoft.com/office/powerpoint/2010/main" val="3410211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Bilingual Education</a:t>
            </a:r>
          </a:p>
        </p:txBody>
      </p:sp>
      <p:sp>
        <p:nvSpPr>
          <p:cNvPr id="3" name="Content Placeholder 2"/>
          <p:cNvSpPr>
            <a:spLocks noGrp="1"/>
          </p:cNvSpPr>
          <p:nvPr>
            <p:ph idx="1"/>
          </p:nvPr>
        </p:nvSpPr>
        <p:spPr/>
        <p:txBody>
          <a:bodyPr>
            <a:normAutofit/>
          </a:bodyPr>
          <a:lstStyle/>
          <a:p>
            <a:r>
              <a:rPr lang="en-US" sz="2400" dirty="0"/>
              <a:t>Early Exit or Transitional Bilingual Education</a:t>
            </a:r>
          </a:p>
          <a:p>
            <a:r>
              <a:rPr lang="en-US" sz="2400" dirty="0"/>
              <a:t>Late Exit, Maintenance, or Developmental Bilingual Education</a:t>
            </a:r>
          </a:p>
          <a:p>
            <a:endParaRPr lang="en-US" sz="2400" dirty="0"/>
          </a:p>
        </p:txBody>
      </p:sp>
    </p:spTree>
    <p:extLst>
      <p:ext uri="{BB962C8B-B14F-4D97-AF65-F5344CB8AC3E}">
        <p14:creationId xmlns:p14="http://schemas.microsoft.com/office/powerpoint/2010/main" val="2304238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Exit Bilingual Education </a:t>
            </a:r>
          </a:p>
        </p:txBody>
      </p:sp>
      <p:sp>
        <p:nvSpPr>
          <p:cNvPr id="3" name="Content Placeholder 2"/>
          <p:cNvSpPr>
            <a:spLocks noGrp="1"/>
          </p:cNvSpPr>
          <p:nvPr>
            <p:ph idx="1"/>
          </p:nvPr>
        </p:nvSpPr>
        <p:spPr>
          <a:xfrm>
            <a:off x="2231136" y="2638044"/>
            <a:ext cx="7729728" cy="4107313"/>
          </a:xfrm>
        </p:spPr>
        <p:txBody>
          <a:bodyPr>
            <a:normAutofit/>
          </a:bodyPr>
          <a:lstStyle/>
          <a:p>
            <a:r>
              <a:rPr lang="en-US" sz="2400" dirty="0"/>
              <a:t>“</a:t>
            </a:r>
            <a:r>
              <a:rPr lang="en-US" sz="2400" u="sng" dirty="0"/>
              <a:t>Early Exit” or “Transitional Bilingual Education”</a:t>
            </a:r>
            <a:r>
              <a:rPr lang="en-US" sz="2400" dirty="0"/>
              <a:t>- The most common of the truly “bilingual” models where two languages are actually used in the classroom. Students are taught their native languages alongside English for a few years with the goal helping ELL students acquire English as quickly as possible. The students’ native languages are phased out around second or third grade due to the belief that if students become too reliant on their native language in schooling they will not become fully proficient in English (Hutchinson et. Al., 2015)</a:t>
            </a:r>
          </a:p>
          <a:p>
            <a:endParaRPr lang="en-US" dirty="0"/>
          </a:p>
        </p:txBody>
      </p:sp>
    </p:spTree>
    <p:extLst>
      <p:ext uri="{BB962C8B-B14F-4D97-AF65-F5344CB8AC3E}">
        <p14:creationId xmlns:p14="http://schemas.microsoft.com/office/powerpoint/2010/main" val="113098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 Exit Bilingual Education</a:t>
            </a:r>
          </a:p>
        </p:txBody>
      </p:sp>
      <p:sp>
        <p:nvSpPr>
          <p:cNvPr id="3" name="Content Placeholder 2"/>
          <p:cNvSpPr>
            <a:spLocks noGrp="1"/>
          </p:cNvSpPr>
          <p:nvPr>
            <p:ph idx="1"/>
          </p:nvPr>
        </p:nvSpPr>
        <p:spPr>
          <a:xfrm>
            <a:off x="2231136" y="2638044"/>
            <a:ext cx="8277838" cy="3921782"/>
          </a:xfrm>
        </p:spPr>
        <p:txBody>
          <a:bodyPr>
            <a:normAutofit/>
          </a:bodyPr>
          <a:lstStyle/>
          <a:p>
            <a:r>
              <a:rPr lang="en-US" sz="2400" u="sng" dirty="0"/>
              <a:t>“Late Exit”, “Maintenance”, or “Developmental Bilingual Education”</a:t>
            </a:r>
            <a:r>
              <a:rPr lang="en-US" sz="2400" dirty="0"/>
              <a:t>- A bilingual education model in which students receive a substantial portion of their education in their native languages for several years in their education. Differs from  Transitional Bilingual Education in scope and duration, as bilingual development continues for an extended time. The goal of this program is to develop both the students’ native languages and English equally. This model shows more positive results than other models (Hutchinson et. Al., 2015)</a:t>
            </a:r>
            <a:endParaRPr lang="en-US" sz="2400" u="sng" dirty="0"/>
          </a:p>
          <a:p>
            <a:endParaRPr lang="en-US" dirty="0"/>
          </a:p>
        </p:txBody>
      </p:sp>
    </p:spTree>
    <p:extLst>
      <p:ext uri="{BB962C8B-B14F-4D97-AF65-F5344CB8AC3E}">
        <p14:creationId xmlns:p14="http://schemas.microsoft.com/office/powerpoint/2010/main" val="204024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Bilingual Education- The Benefits </a:t>
            </a:r>
          </a:p>
        </p:txBody>
      </p:sp>
      <p:sp>
        <p:nvSpPr>
          <p:cNvPr id="3" name="Content Placeholder 2"/>
          <p:cNvSpPr>
            <a:spLocks noGrp="1"/>
          </p:cNvSpPr>
          <p:nvPr>
            <p:ph idx="1"/>
          </p:nvPr>
        </p:nvSpPr>
        <p:spPr>
          <a:xfrm>
            <a:off x="2231136" y="2638044"/>
            <a:ext cx="7729728" cy="3895278"/>
          </a:xfrm>
        </p:spPr>
        <p:txBody>
          <a:bodyPr>
            <a:normAutofit/>
          </a:bodyPr>
          <a:lstStyle/>
          <a:p>
            <a:r>
              <a:rPr lang="en-US" sz="2600" dirty="0"/>
              <a:t>It can take EL students several years to master English, and “Academic English”, the vocabulary commonly used in Academic studies, usually lags in development behind “Everyday English”, sometimes by years. </a:t>
            </a:r>
          </a:p>
          <a:p>
            <a:r>
              <a:rPr lang="en-US" sz="2600" dirty="0"/>
              <a:t>Bilingual Education gives students the ability to progress in academic subjects in their own language while simultaneously mastering English, helping to reduce the issue of the language gap in their learning (Barrow and </a:t>
            </a:r>
            <a:r>
              <a:rPr lang="en-US" sz="2600" dirty="0" err="1"/>
              <a:t>Markman</a:t>
            </a:r>
            <a:r>
              <a:rPr lang="en-US" sz="2600" dirty="0"/>
              <a:t>- </a:t>
            </a:r>
            <a:r>
              <a:rPr lang="en-US" sz="2600" dirty="0" err="1"/>
              <a:t>Pinthers</a:t>
            </a:r>
            <a:r>
              <a:rPr lang="en-US" sz="2600" dirty="0"/>
              <a:t>, 2016, pp. 168- 169). </a:t>
            </a:r>
          </a:p>
          <a:p>
            <a:endParaRPr lang="en-US" sz="2400" dirty="0"/>
          </a:p>
        </p:txBody>
      </p:sp>
    </p:spTree>
    <p:extLst>
      <p:ext uri="{BB962C8B-B14F-4D97-AF65-F5344CB8AC3E}">
        <p14:creationId xmlns:p14="http://schemas.microsoft.com/office/powerpoint/2010/main" val="3218788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Bilingual Education- The Benefits</a:t>
            </a:r>
          </a:p>
        </p:txBody>
      </p:sp>
      <p:sp>
        <p:nvSpPr>
          <p:cNvPr id="3" name="Content Placeholder 2"/>
          <p:cNvSpPr>
            <a:spLocks noGrp="1"/>
          </p:cNvSpPr>
          <p:nvPr>
            <p:ph idx="1"/>
          </p:nvPr>
        </p:nvSpPr>
        <p:spPr>
          <a:xfrm>
            <a:off x="2231136" y="2638044"/>
            <a:ext cx="7729728" cy="3762756"/>
          </a:xfrm>
        </p:spPr>
        <p:txBody>
          <a:bodyPr>
            <a:normAutofit/>
          </a:bodyPr>
          <a:lstStyle/>
          <a:p>
            <a:r>
              <a:rPr lang="en-US" sz="2400" dirty="0"/>
              <a:t>Studies indicate bilingual students have mental access to both their native and secondary languages simultaneously. Studies have shown that for Spanish- English bilingual students, phonological awareness, vocabulary, and naming speed in both English and Spanish were significantly correlated to single word reading ability in English. Research indicates that Spanish- English bilingual students build upon their skills in both language in advancing their English skills (Arredondo et. Al, 2019, pp. 194- 203). </a:t>
            </a:r>
          </a:p>
        </p:txBody>
      </p:sp>
    </p:spTree>
    <p:extLst>
      <p:ext uri="{BB962C8B-B14F-4D97-AF65-F5344CB8AC3E}">
        <p14:creationId xmlns:p14="http://schemas.microsoft.com/office/powerpoint/2010/main" val="1158228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Bilingual Education Matters- The Benefits</a:t>
            </a:r>
          </a:p>
        </p:txBody>
      </p:sp>
      <p:sp>
        <p:nvSpPr>
          <p:cNvPr id="3" name="Content Placeholder 2"/>
          <p:cNvSpPr>
            <a:spLocks noGrp="1"/>
          </p:cNvSpPr>
          <p:nvPr>
            <p:ph idx="1"/>
          </p:nvPr>
        </p:nvSpPr>
        <p:spPr/>
        <p:txBody>
          <a:bodyPr>
            <a:normAutofit/>
          </a:bodyPr>
          <a:lstStyle/>
          <a:p>
            <a:r>
              <a:rPr lang="en-US" sz="2400" dirty="0"/>
              <a:t>See Handout</a:t>
            </a:r>
          </a:p>
        </p:txBody>
      </p:sp>
    </p:spTree>
    <p:extLst>
      <p:ext uri="{BB962C8B-B14F-4D97-AF65-F5344CB8AC3E}">
        <p14:creationId xmlns:p14="http://schemas.microsoft.com/office/powerpoint/2010/main" val="399104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Bilingual Education: Debunking the Myths</a:t>
            </a:r>
          </a:p>
        </p:txBody>
      </p:sp>
      <p:sp>
        <p:nvSpPr>
          <p:cNvPr id="3" name="Content Placeholder 2"/>
          <p:cNvSpPr>
            <a:spLocks noGrp="1"/>
          </p:cNvSpPr>
          <p:nvPr>
            <p:ph idx="1"/>
          </p:nvPr>
        </p:nvSpPr>
        <p:spPr/>
        <p:txBody>
          <a:bodyPr/>
          <a:lstStyle/>
          <a:p>
            <a:r>
              <a:rPr lang="en-US" dirty="0"/>
              <a:t>See Handout</a:t>
            </a:r>
          </a:p>
        </p:txBody>
      </p:sp>
    </p:spTree>
    <p:extLst>
      <p:ext uri="{BB962C8B-B14F-4D97-AF65-F5344CB8AC3E}">
        <p14:creationId xmlns:p14="http://schemas.microsoft.com/office/powerpoint/2010/main" val="319855628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19100</TotalTime>
  <Words>521</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Parcel</vt:lpstr>
      <vt:lpstr>An Argument for Bilingual Education</vt:lpstr>
      <vt:lpstr>What Is Bilingual Education?</vt:lpstr>
      <vt:lpstr>Types of Bilingual Education</vt:lpstr>
      <vt:lpstr>Early Exit Bilingual Education </vt:lpstr>
      <vt:lpstr>Late Exit Bilingual Education</vt:lpstr>
      <vt:lpstr>Why Bilingual Education- The Benefits </vt:lpstr>
      <vt:lpstr>Why Bilingual Education- The Benefits</vt:lpstr>
      <vt:lpstr>Why Bilingual Education Matters- The Benefits</vt:lpstr>
      <vt:lpstr>Bilingual Education: Debunking the Myths</vt:lpstr>
      <vt:lpstr>Obstacles to bilingual education</vt:lpstr>
      <vt:lpstr>Bilingual Education Interview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Argument for Bilingual Education</dc:title>
  <dc:creator>Matthew Horton</dc:creator>
  <cp:lastModifiedBy>Matthew Horton</cp:lastModifiedBy>
  <cp:revision>22</cp:revision>
  <dcterms:created xsi:type="dcterms:W3CDTF">2021-04-18T16:57:45Z</dcterms:created>
  <dcterms:modified xsi:type="dcterms:W3CDTF">2021-05-11T18:46:25Z</dcterms:modified>
</cp:coreProperties>
</file>